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8" r:id="rId1"/>
    <p:sldMasterId id="2147483706" r:id="rId2"/>
    <p:sldMasterId id="2147483703" r:id="rId3"/>
    <p:sldMasterId id="2147483649" r:id="rId4"/>
    <p:sldMasterId id="2147483718" r:id="rId5"/>
    <p:sldMasterId id="2147484272" r:id="rId6"/>
    <p:sldMasterId id="2147484274" r:id="rId7"/>
    <p:sldMasterId id="2147484276" r:id="rId8"/>
    <p:sldMasterId id="2147484960" r:id="rId9"/>
    <p:sldMasterId id="2147485592" r:id="rId10"/>
  </p:sldMasterIdLst>
  <p:notesMasterIdLst>
    <p:notesMasterId r:id="rId48"/>
  </p:notesMasterIdLst>
  <p:sldIdLst>
    <p:sldId id="308" r:id="rId11"/>
    <p:sldId id="335" r:id="rId12"/>
    <p:sldId id="333" r:id="rId13"/>
    <p:sldId id="334" r:id="rId14"/>
    <p:sldId id="342" r:id="rId15"/>
    <p:sldId id="272" r:id="rId16"/>
    <p:sldId id="310" r:id="rId17"/>
    <p:sldId id="263" r:id="rId18"/>
    <p:sldId id="264" r:id="rId19"/>
    <p:sldId id="313" r:id="rId20"/>
    <p:sldId id="314" r:id="rId21"/>
    <p:sldId id="316" r:id="rId22"/>
    <p:sldId id="315" r:id="rId23"/>
    <p:sldId id="326" r:id="rId24"/>
    <p:sldId id="327" r:id="rId25"/>
    <p:sldId id="328" r:id="rId26"/>
    <p:sldId id="311" r:id="rId27"/>
    <p:sldId id="323" r:id="rId28"/>
    <p:sldId id="318" r:id="rId29"/>
    <p:sldId id="322" r:id="rId30"/>
    <p:sldId id="336" r:id="rId31"/>
    <p:sldId id="350" r:id="rId32"/>
    <p:sldId id="325" r:id="rId33"/>
    <p:sldId id="320" r:id="rId34"/>
    <p:sldId id="337" r:id="rId35"/>
    <p:sldId id="329" r:id="rId36"/>
    <p:sldId id="351" r:id="rId37"/>
    <p:sldId id="341" r:id="rId38"/>
    <p:sldId id="331" r:id="rId39"/>
    <p:sldId id="330" r:id="rId40"/>
    <p:sldId id="343" r:id="rId41"/>
    <p:sldId id="347" r:id="rId42"/>
    <p:sldId id="344" r:id="rId43"/>
    <p:sldId id="345" r:id="rId44"/>
    <p:sldId id="346" r:id="rId45"/>
    <p:sldId id="317" r:id="rId46"/>
    <p:sldId id="349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69B"/>
    <a:srgbClr val="000000"/>
    <a:srgbClr val="0A5C1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41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49340C-E1AF-294E-8077-94D91656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51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08" charset="-128"/>
        <a:cs typeface="ＭＳ Ｐゴシック" pitchFamily="-108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0"/>
        <a:cs typeface="Geneva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Geneva" charset="-128"/>
        <a:cs typeface="Geneva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BA90AF-FB94-D542-8D06-F831E1B40F0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Edited slide 26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769D1F-CB80-1A40-A824-DFFACF8F3A9C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6C0BF8-B882-E64D-B83A-B41256CFE18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EDD26A-9EDE-D840-BA86-2C986816A1AE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923CCF-2BF2-744F-A39C-2D00160AA08E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966E2D-B271-8C43-A0B9-16EE9D5CB1C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13A5F1-C788-3140-9B7D-B92CFCAF17E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FF7DA7-C666-694A-9865-DE6048C327C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914D80-3159-7946-BA5F-99E2D462E2D7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7DBC62-8E34-804D-9221-B8ACBDE4393E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B02C7D-A89E-E943-99B8-8D1E8A05E904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E7E181-3B59-6C47-A3C5-DA0D800FEE15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B3F8E7-CB80-7A44-9892-743D76AB5A08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B02C7D-A89E-E943-99B8-8D1E8A05E904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50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3CBCC2-C127-A04F-9B2D-255F124C820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89947D-009D-C842-889E-7A34FBA97ABA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A270D4-C62C-FB4B-A4CB-A842F03D05FA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6CA2E1-59BB-9B46-AD26-79F81D316D29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B02C7D-A89E-E943-99B8-8D1E8A05E904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17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C16EED-BC35-674D-BACE-60924F52EA29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7EFE2E-97ED-A74E-8B6C-10528C1B8DBA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DEC6D6-4287-2245-9367-2A359C0689D1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C15A6E-EFC2-5A4B-9C04-3C5A73CCF1F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4955DD-C9DF-5A44-B5D9-4B621B7E3D33}" type="slidenum">
              <a:rPr lang="en-US" sz="1200">
                <a:solidFill>
                  <a:srgbClr val="000000"/>
                </a:solidFill>
              </a:rPr>
              <a:pPr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09.31 EO only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16.11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HSB 20.31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HSB 25.07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B6B891-90CB-7345-9505-B833D3327FC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32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08.15; 09.32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16.12 focuses only on verses 15-17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HSB 20.32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HSB 25.08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80BC78-7903-174B-B132-F4B8359C81EE}" type="slidenum">
              <a:rPr lang="en-US" sz="1200">
                <a:solidFill>
                  <a:srgbClr val="000000"/>
                </a:solidFill>
              </a:rPr>
              <a:pPr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09.33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HSB 20.33; 25.09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791A80-ACC7-054D-B32E-7E3E4D9E7BD4}" type="slidenum">
              <a:rPr lang="en-US" sz="1200">
                <a:solidFill>
                  <a:srgbClr val="000000"/>
                </a:solidFill>
              </a:rPr>
              <a:pPr/>
              <a:t>34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09.34</a:t>
            </a: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HSB 20.34; 25.10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D3757E-68ED-F447-A497-8BC20F183FE0}" type="slidenum">
              <a:rPr lang="en-US" sz="1200">
                <a:solidFill>
                  <a:srgbClr val="000000"/>
                </a:solidFill>
              </a:rPr>
              <a:pPr/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HOM 09.35; 11.24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HSB 18.09; 20.31; 25.07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6DC0C7-4053-7B4F-988F-6F30B5EAB5FB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EA6FEB-D739-EC44-AF73-19B8489EEED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8416D9-3816-7F4E-B084-CB4E7D8F54BB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Cover steps 1-3 on page 27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7ED237-2327-5D42-9D26-6BA24F38C61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This manuscript has missing sections on the top, bottom, and end—just like our study of a passage can skip segments.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278E5F-12FC-A749-BE4E-4C79E2B75FD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FA1930-6F72-F84E-AFCB-D9707161FCF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Start the sentence with the word </a:t>
            </a:r>
            <a:r>
              <a:rPr lang="ru-RU" sz="2400"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the.</a:t>
            </a:r>
            <a:r>
              <a:rPr lang="ru-RU" sz="2400"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6D6A98-93C9-6841-8FB9-0D9A95248417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318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318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60994F-A30E-6940-861B-937959D0F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9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8750-E32E-8040-9564-94F739667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05E5-77F5-E94E-8990-564C66A5D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75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828800"/>
            <a:ext cx="6096000" cy="969963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2895600"/>
            <a:ext cx="6096000" cy="9906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="ctr" anchorCtr="1"/>
          <a:lstStyle>
            <a:lvl1pPr marL="0" indent="0" algn="ctr">
              <a:buFont typeface="Wingdings" pitchFamily="-11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22098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400800"/>
            <a:ext cx="34290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177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31F1F8-3832-6646-8CC9-DE261080D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1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33742-E5FE-6247-8735-9451B08CA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74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8CB9A-49AA-B748-816B-030562065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14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237D5-57E2-A84C-8B14-397FC2BE2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69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A827-D1A7-B54C-9219-1024884C9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F61A5-B5C7-6D40-9E79-2FF52C32E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42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9C15B-AF65-8C45-9465-1B63EDBAA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11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0051D-1DEE-1F45-BA59-6B8A0E40A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6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DED6-2F08-8743-BF5A-2D731907F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06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C97E4-F8AD-5540-B0BE-EF7C4A3CA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34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78BE-CE41-7E45-94FA-3A7FE7B69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96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1962150" cy="5495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734050" cy="5495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848E-002C-BF43-86DD-499EA5F5E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25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52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95653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-112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63A2769-CBC7-DF4B-AC37-55F6A5EBD9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8865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E31BB-2048-8C4C-B27D-FAFC3F3387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2566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7FC8-89AC-C344-A1AE-BE2FC69F4E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5086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C7007-444C-7342-A620-4266EFEA1B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3925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CA198-F956-5343-89B0-1422BA05A9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1182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9CF3B-A7A9-F241-BFFA-653C450ADB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8948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641D7-DD3D-BC44-A378-9A9AF131B3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507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53ABE-82D7-3F4A-B8EB-A82B3978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8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F93C2-5CA1-4B43-8C59-1A1A5B8BA2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3577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5D52B-0DDB-F44A-A2F5-ACED833BF3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012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008DE-1011-3640-B79C-98E5D4C16D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3816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D2496-9B25-D54F-9E11-4B1DE83CF4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595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6B52-D59C-8A41-B696-026A365F3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53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14CB-A19A-104E-8B5C-A85BA1351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15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51BB-F675-6443-B8DD-478AF2C84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93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87AF-8D14-9B4C-8DC1-A3F5C8424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82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F9A0-B063-C344-B0AD-A396C3A38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04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34D4-8432-8C4A-9EFE-26B9FF0C4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0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63A20-DBF2-A449-8946-D82D235A4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67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8B13-AEE7-6045-9F3C-251A1CC56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706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0786-70BA-B543-83AA-8205F8662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06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FDEF-76AF-8943-9B6A-8B0E16D67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9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68E6-86E6-4344-B759-F010B257E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49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F35C-78E9-6841-911D-D73A0A9D4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59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48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046BF-E119-9A4C-828B-5430DC10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30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DA733-4984-B84D-881E-DD3766147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34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6FFB4-6F2B-5043-BDAF-C4353D493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10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164C9-1AD5-2448-8407-0205E463B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166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F9384-5863-1C45-A959-F2AB81F65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4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74F87-4104-9F4A-A897-32FDC4AE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135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60E9C-7550-1D44-A1F4-1DEA8F672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19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5BF2F-15D8-3F41-B8D2-2C41A66E0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616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CA7F6-4888-B946-8323-5BCA43859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69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0D1FB-8FDF-3A4A-8E08-77335A5C6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820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D01D1-8DC5-6949-8A57-789646B93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762000"/>
            <a:ext cx="18097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52768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402C1-F151-1A47-A1C7-8914E6604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649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320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B8EA0-CB0A-3648-B2F1-26D63386A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49432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FD28C-CE6A-3544-A45D-A382EE4E9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25251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84A8A-1533-FB4F-A7C3-34EF939AA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1539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47C35-1459-AD41-B845-BC68C5B93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011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1573C-5388-964B-8582-A906676B4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439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5DBA6-38C2-F84F-83D6-62EBFFD456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416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84062-7F97-7448-B071-D86286F6A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7C641-43D6-6F4B-B0A1-F66EAE927E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292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73D8-0831-6547-A85D-789671360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392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E503-C983-9945-BB13-B08DBF4DC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86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C80E-1B82-9F40-8550-D7A8B6B21D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965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60DD-4752-8742-AC8F-C4DF43A835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050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E5AC1-2F83-FD43-BB05-C19194D5B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009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8B211-D644-2448-9FEE-5869DE3F7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B594C-8BA9-6649-8CD4-F4BE3B818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157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CDE2-0F23-B244-AEA7-DBF0E356CD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6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1DA3-4652-1541-BB46-6E8FFA982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6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CEC32-68A9-D742-86A3-C0496B2A6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2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214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214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214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45477187-0886-514C-8FA1-38D5810AC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88" r:id="rId1"/>
    <p:sldLayoutId id="2147485533" r:id="rId2"/>
    <p:sldLayoutId id="2147485534" r:id="rId3"/>
    <p:sldLayoutId id="2147485535" r:id="rId4"/>
    <p:sldLayoutId id="2147485536" r:id="rId5"/>
    <p:sldLayoutId id="2147485537" r:id="rId6"/>
    <p:sldLayoutId id="2147485538" r:id="rId7"/>
    <p:sldLayoutId id="2147485539" r:id="rId8"/>
    <p:sldLayoutId id="2147485540" r:id="rId9"/>
    <p:sldLayoutId id="2147485541" r:id="rId10"/>
    <p:sldLayoutId id="21474855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4450876-FCF6-7D46-80BF-FF16579846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6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3" r:id="rId1"/>
    <p:sldLayoutId id="2147485594" r:id="rId2"/>
    <p:sldLayoutId id="2147485595" r:id="rId3"/>
    <p:sldLayoutId id="2147485596" r:id="rId4"/>
    <p:sldLayoutId id="2147485597" r:id="rId5"/>
    <p:sldLayoutId id="2147485598" r:id="rId6"/>
    <p:sldLayoutId id="2147485599" r:id="rId7"/>
    <p:sldLayoutId id="2147485600" r:id="rId8"/>
    <p:sldLayoutId id="2147485601" r:id="rId9"/>
    <p:sldLayoutId id="2147485602" r:id="rId10"/>
    <p:sldLayoutId id="21474856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848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400800"/>
            <a:ext cx="339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0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E5CA3F4-220C-EE4D-90FE-46BE84806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89" r:id="rId1"/>
    <p:sldLayoutId id="2147485543" r:id="rId2"/>
    <p:sldLayoutId id="2147485544" r:id="rId3"/>
    <p:sldLayoutId id="2147485545" r:id="rId4"/>
    <p:sldLayoutId id="2147485546" r:id="rId5"/>
    <p:sldLayoutId id="2147485547" r:id="rId6"/>
    <p:sldLayoutId id="2147485548" r:id="rId7"/>
    <p:sldLayoutId id="2147485549" r:id="rId8"/>
    <p:sldLayoutId id="2147485550" r:id="rId9"/>
    <p:sldLayoutId id="2147485551" r:id="rId10"/>
    <p:sldLayoutId id="2147485552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25609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8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0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0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6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7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8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9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0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2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3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4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5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6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7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8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9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0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1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25604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9462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Helvetica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2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3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85631FB1-4118-E540-9A35-19FECE8475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25608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590" r:id="rId1"/>
    <p:sldLayoutId id="2147485553" r:id="rId2"/>
    <p:sldLayoutId id="2147485554" r:id="rId3"/>
    <p:sldLayoutId id="2147485555" r:id="rId4"/>
    <p:sldLayoutId id="2147485556" r:id="rId5"/>
    <p:sldLayoutId id="2147485557" r:id="rId6"/>
    <p:sldLayoutId id="2147485558" r:id="rId7"/>
    <p:sldLayoutId id="2147485559" r:id="rId8"/>
    <p:sldLayoutId id="2147485560" r:id="rId9"/>
    <p:sldLayoutId id="2147485561" r:id="rId10"/>
    <p:sldLayoutId id="21474855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85D391-2175-AB49-8D79-8B97A6E7F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3" r:id="rId1"/>
    <p:sldLayoutId id="2147485564" r:id="rId2"/>
    <p:sldLayoutId id="2147485565" r:id="rId3"/>
    <p:sldLayoutId id="2147485566" r:id="rId4"/>
    <p:sldLayoutId id="2147485567" r:id="rId5"/>
    <p:sldLayoutId id="2147485568" r:id="rId6"/>
    <p:sldLayoutId id="2147485569" r:id="rId7"/>
    <p:sldLayoutId id="2147485570" r:id="rId8"/>
    <p:sldLayoutId id="2147485571" r:id="rId9"/>
    <p:sldLayoutId id="2147485572" r:id="rId10"/>
    <p:sldLayoutId id="21474855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0"/>
            <a:ext cx="6934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23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itchFamily="-112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itchFamily="-112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5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Verdana" charset="0"/>
                <a:cs typeface="MS Pゴシック" charset="0"/>
              </a:defRPr>
            </a:lvl1pPr>
          </a:lstStyle>
          <a:p>
            <a:pPr>
              <a:defRPr/>
            </a:pPr>
            <a:fld id="{BC4E520D-A24F-8E41-BC88-11BB1E4FA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1" r:id="rId1"/>
    <p:sldLayoutId id="2147485574" r:id="rId2"/>
    <p:sldLayoutId id="2147485575" r:id="rId3"/>
    <p:sldLayoutId id="2147485576" r:id="rId4"/>
    <p:sldLayoutId id="2147485577" r:id="rId5"/>
    <p:sldLayoutId id="2147485578" r:id="rId6"/>
    <p:sldLayoutId id="2147485579" r:id="rId7"/>
    <p:sldLayoutId id="2147485580" r:id="rId8"/>
    <p:sldLayoutId id="2147485581" r:id="rId9"/>
    <p:sldLayoutId id="2147485582" r:id="rId10"/>
    <p:sldLayoutId id="21474855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62469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62470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62471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472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62478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79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473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62476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77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474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5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0A3BDD-ABD4-4E49-B5D9-AC99CCA8C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5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4CA48BD1-6236-4048-AB1A-871C8BA8D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86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FC722878-A1E1-2A4A-90C8-73752C569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87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4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8950" y="685800"/>
            <a:ext cx="8229600" cy="2362200"/>
          </a:xfrm>
        </p:spPr>
        <p:txBody>
          <a:bodyPr/>
          <a:lstStyle/>
          <a:p>
            <a:pPr eaLnBrk="1" hangingPunct="1"/>
            <a:r>
              <a:rPr kumimoji="0" lang="ko-KR" altLang="en-US" sz="8000" b="1" dirty="0">
                <a:latin typeface="Arial" charset="0"/>
                <a:ea typeface="Osaka" charset="0"/>
                <a:cs typeface="Arial" charset="0"/>
              </a:rPr>
              <a:t>강해 개요</a:t>
            </a:r>
            <a:endParaRPr kumimoji="0" lang="en-US" sz="5400" dirty="0">
              <a:latin typeface="Arial" charset="0"/>
              <a:ea typeface="Osaka" charset="0"/>
              <a:cs typeface="Arial" charset="0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352800"/>
            <a:ext cx="8991600" cy="2514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kumimoji="0" lang="ko-KR" altLang="en-US" sz="6600" b="1" dirty="0">
                <a:latin typeface="Arial" charset="0"/>
                <a:ea typeface="Osaka" charset="0"/>
                <a:cs typeface="Arial" charset="0"/>
              </a:rPr>
              <a:t>두 번째</a:t>
            </a:r>
            <a:r>
              <a:rPr kumimoji="0" lang="en-US" sz="6600" b="1" dirty="0">
                <a:latin typeface="Arial" charset="0"/>
                <a:ea typeface="Osaka" charset="0"/>
                <a:cs typeface="Arial" charset="0"/>
              </a:rPr>
              <a:t>: </a:t>
            </a:r>
            <a:br>
              <a:rPr kumimoji="0" lang="en-US" sz="6600" b="1" dirty="0">
                <a:latin typeface="Arial" charset="0"/>
                <a:ea typeface="Osaka" charset="0"/>
                <a:cs typeface="Arial" charset="0"/>
              </a:rPr>
            </a:br>
            <a:r>
              <a:rPr kumimoji="0" lang="en-US" sz="5400" b="1" dirty="0">
                <a:latin typeface="Arial" charset="0"/>
                <a:ea typeface="Osaka" charset="0"/>
                <a:cs typeface="Arial" charset="0"/>
              </a:rPr>
              <a:t>Z</a:t>
            </a:r>
            <a:r>
              <a:rPr kumimoji="0" lang="en-US" sz="5400" b="1" baseline="-25000" dirty="0">
                <a:latin typeface="Arial" charset="0"/>
                <a:ea typeface="Osaka" charset="0"/>
                <a:cs typeface="Arial" charset="0"/>
              </a:rPr>
              <a:t>1</a:t>
            </a:r>
            <a:r>
              <a:rPr kumimoji="0" lang="en-US" sz="5400" b="1" dirty="0">
                <a:latin typeface="Arial" charset="0"/>
                <a:ea typeface="Osaka" charset="0"/>
                <a:cs typeface="Arial" charset="0"/>
              </a:rPr>
              <a:t>+X+Z</a:t>
            </a:r>
            <a:r>
              <a:rPr kumimoji="0" lang="en-US" sz="5400" b="1" baseline="-25000" dirty="0">
                <a:latin typeface="Arial" charset="0"/>
                <a:ea typeface="Osaka" charset="0"/>
                <a:cs typeface="Arial" charset="0"/>
              </a:rPr>
              <a:t>2</a:t>
            </a:r>
            <a:r>
              <a:rPr kumimoji="0" lang="en-US" sz="5400" b="1" dirty="0">
                <a:latin typeface="Arial" charset="0"/>
                <a:ea typeface="Osaka" charset="0"/>
                <a:cs typeface="Arial" charset="0"/>
              </a:rPr>
              <a:t>+Y </a:t>
            </a:r>
            <a:r>
              <a:rPr kumimoji="0" lang="ko-KR" altLang="en-US" sz="5400" b="1" dirty="0">
                <a:latin typeface="Arial" charset="0"/>
                <a:ea typeface="Osaka" charset="0"/>
                <a:cs typeface="Arial" charset="0"/>
              </a:rPr>
              <a:t>형식</a:t>
            </a:r>
            <a:endParaRPr kumimoji="0" lang="en-US" sz="5400" b="1" dirty="0">
              <a:latin typeface="Arial" charset="0"/>
              <a:ea typeface="Osaka" charset="0"/>
              <a:cs typeface="Arial" charset="0"/>
            </a:endParaRP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33</a:t>
            </a:r>
            <a:endParaRPr lang="en-US"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  <p:bldP spid="1966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54139"/>
              </p:ext>
            </p:extLst>
          </p:nvPr>
        </p:nvGraphicFramePr>
        <p:xfrm>
          <a:off x="611560" y="1600200"/>
          <a:ext cx="8227640" cy="472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8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9842">
                <a:tc>
                  <a:txBody>
                    <a:bodyPr/>
                    <a:lstStyle/>
                    <a:p>
                      <a:r>
                        <a:rPr lang="en-US" altLang="ko-KR" sz="2400" b="1" dirty="0">
                          <a:solidFill>
                            <a:srgbClr val="FFFFFF"/>
                          </a:solidFill>
                        </a:rPr>
                        <a:t>…</a:t>
                      </a:r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에 의한 방법은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  <a:p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예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</a:rPr>
                        <a:t>,</a:t>
                      </a:r>
                      <a:r>
                        <a:rPr lang="en-US" sz="2400" b="1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ko-KR" altLang="en-US" sz="2400" b="1" baseline="0" dirty="0">
                          <a:solidFill>
                            <a:srgbClr val="FFFFFF"/>
                          </a:solidFill>
                        </a:rPr>
                        <a:t>우리가 할 수 있는 것은</a:t>
                      </a:r>
                      <a:r>
                        <a:rPr lang="en-US" sz="2400" b="1" baseline="0" dirty="0">
                          <a:solidFill>
                            <a:srgbClr val="FFFFFF"/>
                          </a:solidFill>
                        </a:rPr>
                        <a:t>…)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우리는 사탄을 이긴다</a:t>
                      </a:r>
                      <a:r>
                        <a:rPr lang="en-US" altLang="ko-KR" sz="2400" b="1" dirty="0">
                          <a:solidFill>
                            <a:srgbClr val="FFFFFF"/>
                          </a:solidFill>
                        </a:rPr>
                        <a:t>.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그 방법은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우리들 스스로가 아닌 그의 공급하심을 신뢰함으로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6255">
                <a:tc>
                  <a:txBody>
                    <a:bodyPr/>
                    <a:lstStyle/>
                    <a:p>
                      <a:r>
                        <a:rPr lang="ko-KR" altLang="en-US" sz="2400" b="1" baseline="0" dirty="0">
                          <a:solidFill>
                            <a:srgbClr val="FFFFFF"/>
                          </a:solidFill>
                        </a:rPr>
                        <a:t>이유는</a:t>
                      </a:r>
                      <a:r>
                        <a:rPr lang="en-US" altLang="ko-KR" sz="2400" b="1" baseline="0" dirty="0">
                          <a:solidFill>
                            <a:srgbClr val="FFFFFF"/>
                          </a:solidFill>
                        </a:rPr>
                        <a:t>…</a:t>
                      </a:r>
                      <a:endParaRPr lang="en-US" sz="2400" b="1" baseline="0" dirty="0">
                        <a:solidFill>
                          <a:srgbClr val="FFFFFF"/>
                        </a:solidFill>
                      </a:endParaRPr>
                    </a:p>
                    <a:p>
                      <a:endParaRPr lang="en-US" sz="2400" b="1" baseline="0" dirty="0">
                        <a:solidFill>
                          <a:srgbClr val="FFFFFF"/>
                        </a:solidFill>
                      </a:endParaRPr>
                    </a:p>
                    <a:p>
                      <a:r>
                        <a:rPr lang="en-US" sz="2400" b="1" baseline="0" dirty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ko-KR" altLang="en-US" sz="2400" b="1" baseline="0" dirty="0">
                          <a:solidFill>
                            <a:srgbClr val="FFFFFF"/>
                          </a:solidFill>
                        </a:rPr>
                        <a:t>예</a:t>
                      </a:r>
                      <a:r>
                        <a:rPr lang="en-US" sz="2400" b="1" baseline="0" dirty="0">
                          <a:solidFill>
                            <a:srgbClr val="FFFFFF"/>
                          </a:solidFill>
                        </a:rPr>
                        <a:t>, </a:t>
                      </a:r>
                      <a:r>
                        <a:rPr lang="ko-KR" altLang="en-US" sz="2400" b="1" baseline="0" dirty="0">
                          <a:solidFill>
                            <a:srgbClr val="FFFFFF"/>
                          </a:solidFill>
                        </a:rPr>
                        <a:t>우리가 할 수 있는 이유는</a:t>
                      </a:r>
                      <a:r>
                        <a:rPr lang="en-US" sz="2400" b="1" baseline="0" dirty="0">
                          <a:solidFill>
                            <a:srgbClr val="FFFFFF"/>
                          </a:solidFill>
                        </a:rPr>
                        <a:t>…)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우리는 안정감을 느낀다</a:t>
                      </a:r>
                      <a:r>
                        <a:rPr lang="en-US" altLang="ko-KR" sz="2400" b="1" dirty="0">
                          <a:solidFill>
                            <a:srgbClr val="FFFFFF"/>
                          </a:solidFill>
                        </a:rPr>
                        <a:t>.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그 이유는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하나님이 우리와 함께 하시고 사탄보다 강하시기에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9089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+X+Z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+Y </a:t>
            </a:r>
            <a:r>
              <a:rPr lang="ko-KR" alt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형식의 예</a:t>
            </a:r>
            <a:r>
              <a:rPr lang="en-US" altLang="ko-KR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lang="en-US" sz="8000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6858000" y="2152209"/>
            <a:ext cx="2743200" cy="1856554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2501325" y="2140803"/>
            <a:ext cx="1981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5" name="Rectangle 7"/>
          <p:cNvSpPr>
            <a:spLocks noChangeArrowheads="1"/>
          </p:cNvSpPr>
          <p:nvPr/>
        </p:nvSpPr>
        <p:spPr bwMode="auto">
          <a:xfrm>
            <a:off x="-1984" y="2132532"/>
            <a:ext cx="2819400" cy="2192164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4754352" y="2148510"/>
            <a:ext cx="1572234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6841008" y="4323502"/>
            <a:ext cx="2743200" cy="199683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8" name="Rectangle 10"/>
          <p:cNvSpPr>
            <a:spLocks noChangeArrowheads="1"/>
          </p:cNvSpPr>
          <p:nvPr/>
        </p:nvSpPr>
        <p:spPr bwMode="auto">
          <a:xfrm>
            <a:off x="2436428" y="4323502"/>
            <a:ext cx="1981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9" name="Rectangle 11"/>
          <p:cNvSpPr>
            <a:spLocks noChangeArrowheads="1"/>
          </p:cNvSpPr>
          <p:nvPr/>
        </p:nvSpPr>
        <p:spPr bwMode="auto">
          <a:xfrm>
            <a:off x="-1984" y="4457700"/>
            <a:ext cx="2819400" cy="1862632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4676812" y="4457700"/>
            <a:ext cx="16764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3" grpId="0" animBg="1"/>
      <p:bldP spid="416774" grpId="0" animBg="1"/>
      <p:bldP spid="416775" grpId="0" animBg="1"/>
      <p:bldP spid="416776" grpId="0" animBg="1"/>
      <p:bldP spid="416777" grpId="0" animBg="1"/>
      <p:bldP spid="416778" grpId="0" animBg="1"/>
      <p:bldP spid="416779" grpId="0" animBg="1"/>
      <p:bldP spid="4167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27955"/>
              </p:ext>
            </p:extLst>
          </p:nvPr>
        </p:nvGraphicFramePr>
        <p:xfrm>
          <a:off x="539552" y="1676400"/>
          <a:ext cx="7994848" cy="4800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95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3905"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이유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하나님은 </a:t>
                      </a:r>
                      <a:r>
                        <a:rPr lang="ko-KR" altLang="en-US" sz="2400" b="1" dirty="0" err="1">
                          <a:solidFill>
                            <a:srgbClr val="FFFFFF"/>
                          </a:solidFill>
                        </a:rPr>
                        <a:t>믿을만</a:t>
                      </a:r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 하다</a:t>
                      </a:r>
                      <a:r>
                        <a:rPr lang="en-US" altLang="ko-KR" sz="2400" b="1" dirty="0">
                          <a:solidFill>
                            <a:srgbClr val="FFFFFF"/>
                          </a:solidFill>
                        </a:rPr>
                        <a:t>.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그 이유는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하나님이 우리의 구원자가 되시며 사탄보다 강하시기에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543"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이유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우리는 승리의 삶을 살 수 있다</a:t>
                      </a:r>
                      <a:r>
                        <a:rPr lang="en-US" altLang="ko-KR" sz="2400" b="1" dirty="0">
                          <a:solidFill>
                            <a:srgbClr val="FFFFFF"/>
                          </a:solidFill>
                        </a:rPr>
                        <a:t>.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그 이유는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하나님이 우리가 사탄과 싸우도록 하심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1137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+X+Z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+Y </a:t>
            </a:r>
            <a:r>
              <a:rPr lang="ko-KR" alt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형식의 예</a:t>
            </a:r>
            <a:r>
              <a:rPr lang="en-US" altLang="ko-KR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endParaRPr lang="en-US" sz="8000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6516216" y="2298690"/>
            <a:ext cx="2743200" cy="2274366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0" name="Rectangle 6"/>
          <p:cNvSpPr>
            <a:spLocks noChangeArrowheads="1"/>
          </p:cNvSpPr>
          <p:nvPr/>
        </p:nvSpPr>
        <p:spPr bwMode="auto">
          <a:xfrm>
            <a:off x="2368352" y="2281674"/>
            <a:ext cx="1981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1" name="Rectangle 7"/>
          <p:cNvSpPr>
            <a:spLocks noChangeArrowheads="1"/>
          </p:cNvSpPr>
          <p:nvPr/>
        </p:nvSpPr>
        <p:spPr bwMode="auto">
          <a:xfrm>
            <a:off x="-335734" y="2286000"/>
            <a:ext cx="2819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2" name="Rectangle 8"/>
          <p:cNvSpPr>
            <a:spLocks noChangeArrowheads="1"/>
          </p:cNvSpPr>
          <p:nvPr/>
        </p:nvSpPr>
        <p:spPr bwMode="auto">
          <a:xfrm>
            <a:off x="4527352" y="2281674"/>
            <a:ext cx="1676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6516216" y="4602161"/>
            <a:ext cx="2743200" cy="1874431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4" name="Rectangle 10"/>
          <p:cNvSpPr>
            <a:spLocks noChangeArrowheads="1"/>
          </p:cNvSpPr>
          <p:nvPr/>
        </p:nvSpPr>
        <p:spPr bwMode="auto">
          <a:xfrm>
            <a:off x="2440686" y="4602162"/>
            <a:ext cx="1981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5" name="Rectangle 11"/>
          <p:cNvSpPr>
            <a:spLocks noChangeArrowheads="1"/>
          </p:cNvSpPr>
          <p:nvPr/>
        </p:nvSpPr>
        <p:spPr bwMode="auto">
          <a:xfrm>
            <a:off x="-378714" y="3896823"/>
            <a:ext cx="2819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6" name="Rectangle 12"/>
          <p:cNvSpPr>
            <a:spLocks noChangeArrowheads="1"/>
          </p:cNvSpPr>
          <p:nvPr/>
        </p:nvSpPr>
        <p:spPr bwMode="auto">
          <a:xfrm>
            <a:off x="4458972" y="4573056"/>
            <a:ext cx="1676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0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0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20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0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0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9" grpId="0" animBg="1"/>
      <p:bldP spid="420870" grpId="0" animBg="1"/>
      <p:bldP spid="420871" grpId="0" animBg="1"/>
      <p:bldP spid="420872" grpId="0" animBg="1"/>
      <p:bldP spid="420873" grpId="0" animBg="1"/>
      <p:bldP spid="420874" grpId="0" animBg="1"/>
      <p:bldP spid="420875" grpId="0" animBg="1"/>
      <p:bldP spid="4208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925205"/>
              </p:ext>
            </p:extLst>
          </p:nvPr>
        </p:nvGraphicFramePr>
        <p:xfrm>
          <a:off x="533400" y="1371600"/>
          <a:ext cx="8229600" cy="5181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10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833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사탄을 이기는 것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그리스도를 신뢰하는 것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7833">
                <a:tc>
                  <a:txBody>
                    <a:bodyPr/>
                    <a:lstStyle/>
                    <a:p>
                      <a:r>
                        <a:rPr lang="en-US" altLang="ko-KR" sz="2400" b="1" dirty="0">
                          <a:solidFill>
                            <a:srgbClr val="FFFFFF"/>
                          </a:solidFill>
                        </a:rPr>
                        <a:t>…</a:t>
                      </a:r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에 의한 방법들 </a:t>
                      </a:r>
                      <a:r>
                        <a:rPr lang="en-US" altLang="ko-KR" sz="2400" b="1" dirty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예</a:t>
                      </a:r>
                      <a:r>
                        <a:rPr lang="en-US" altLang="ko-KR" sz="2400" b="1" dirty="0">
                          <a:solidFill>
                            <a:srgbClr val="FFFFFF"/>
                          </a:solidFill>
                        </a:rPr>
                        <a:t>.</a:t>
                      </a:r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 그 방법은</a:t>
                      </a:r>
                      <a:r>
                        <a:rPr lang="en-US" altLang="ko-KR" sz="2400" b="1" dirty="0">
                          <a:solidFill>
                            <a:srgbClr val="FFFFFF"/>
                          </a:solidFill>
                        </a:rPr>
                        <a:t>…)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하나님은 사탄을 이기게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하신다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그것에 의해서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우리가 그리스도만을 신뢰하게 하는 것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7833">
                <a:tc>
                  <a:txBody>
                    <a:bodyPr/>
                    <a:lstStyle/>
                    <a:p>
                      <a:r>
                        <a:rPr lang="en-US" altLang="ko-KR" sz="2400" b="1" dirty="0">
                          <a:solidFill>
                            <a:srgbClr val="FFFFFF"/>
                          </a:solidFill>
                        </a:rPr>
                        <a:t>…</a:t>
                      </a:r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에 의한 방법들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우리는 두려움없이 그리스도를 신뢰해야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한다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그것에 의해서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우리 자신이 아니라</a:t>
                      </a:r>
                      <a:r>
                        <a:rPr lang="en-US" altLang="ko-KR" sz="2400" b="1" dirty="0">
                          <a:solidFill>
                            <a:srgbClr val="FFFFFF"/>
                          </a:solidFill>
                        </a:rPr>
                        <a:t>,</a:t>
                      </a:r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 그의 공급을 신뢰하는 것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3185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+X+Z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+Y </a:t>
            </a:r>
            <a:r>
              <a:rPr lang="ko-KR" alt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형식 점검하기</a:t>
            </a:r>
            <a:endParaRPr lang="en-US" sz="8000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4973" name="Line 13"/>
          <p:cNvSpPr>
            <a:spLocks noChangeShapeType="1"/>
          </p:cNvSpPr>
          <p:nvPr/>
        </p:nvSpPr>
        <p:spPr bwMode="auto">
          <a:xfrm flipV="1">
            <a:off x="457200" y="3276600"/>
            <a:ext cx="19050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4" name="Line 14"/>
          <p:cNvSpPr>
            <a:spLocks noChangeShapeType="1"/>
          </p:cNvSpPr>
          <p:nvPr/>
        </p:nvSpPr>
        <p:spPr bwMode="auto">
          <a:xfrm>
            <a:off x="4618856" y="3188567"/>
            <a:ext cx="1033264" cy="1179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5" name="Line 15"/>
          <p:cNvSpPr>
            <a:spLocks noChangeShapeType="1"/>
          </p:cNvSpPr>
          <p:nvPr/>
        </p:nvSpPr>
        <p:spPr bwMode="auto">
          <a:xfrm flipV="1">
            <a:off x="533400" y="4953000"/>
            <a:ext cx="1981200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6" name="Line 16"/>
          <p:cNvSpPr>
            <a:spLocks noChangeShapeType="1"/>
          </p:cNvSpPr>
          <p:nvPr/>
        </p:nvSpPr>
        <p:spPr bwMode="auto">
          <a:xfrm>
            <a:off x="4618856" y="5013176"/>
            <a:ext cx="81724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7" name="Line 17"/>
          <p:cNvSpPr>
            <a:spLocks noChangeShapeType="1"/>
          </p:cNvSpPr>
          <p:nvPr/>
        </p:nvSpPr>
        <p:spPr bwMode="auto">
          <a:xfrm>
            <a:off x="533400" y="3200400"/>
            <a:ext cx="1981200" cy="1143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8" name="Line 18"/>
          <p:cNvSpPr>
            <a:spLocks noChangeShapeType="1"/>
          </p:cNvSpPr>
          <p:nvPr/>
        </p:nvSpPr>
        <p:spPr bwMode="auto">
          <a:xfrm>
            <a:off x="762000" y="4724400"/>
            <a:ext cx="15240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2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2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2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2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2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73" grpId="0" animBg="1"/>
      <p:bldP spid="424974" grpId="0" animBg="1"/>
      <p:bldP spid="424975" grpId="0" animBg="1"/>
      <p:bldP spid="424976" grpId="0" animBg="1"/>
      <p:bldP spid="424977" grpId="0" animBg="1"/>
      <p:bldP spid="4249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371713"/>
              </p:ext>
            </p:extLst>
          </p:nvPr>
        </p:nvGraphicFramePr>
        <p:xfrm>
          <a:off x="457200" y="1752600"/>
          <a:ext cx="8153400" cy="4459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793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Z1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X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Z2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Y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544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b="1" dirty="0">
                          <a:solidFill>
                            <a:schemeClr val="bg1"/>
                          </a:solidFill>
                        </a:rPr>
                        <a:t>이유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chemeClr val="bg1"/>
                          </a:solidFill>
                        </a:rPr>
                        <a:t>하나님은 신실하신 분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chemeClr val="bg1"/>
                          </a:solidFill>
                        </a:rPr>
                        <a:t>이시다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ko-KR" altLang="en-US" sz="2400" b="1" dirty="0">
                          <a:solidFill>
                            <a:schemeClr val="bg1"/>
                          </a:solidFill>
                        </a:rPr>
                        <a:t>왜냐하면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chemeClr val="bg1"/>
                          </a:solidFill>
                        </a:rPr>
                        <a:t>하나님은 우리의 구원자이고 사탄보다 </a:t>
                      </a:r>
                      <a:r>
                        <a:rPr lang="ko-KR" altLang="en-US" sz="2400" b="1" dirty="0" err="1">
                          <a:solidFill>
                            <a:schemeClr val="bg1"/>
                          </a:solidFill>
                        </a:rPr>
                        <a:t>강하시다</a:t>
                      </a:r>
                      <a:r>
                        <a:rPr lang="en-US" altLang="ko-KR" sz="2400" b="1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16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b="1" dirty="0">
                          <a:solidFill>
                            <a:schemeClr val="bg1"/>
                          </a:solidFill>
                        </a:rPr>
                        <a:t>이유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chemeClr val="bg1"/>
                          </a:solidFill>
                        </a:rPr>
                        <a:t>우리는 승리는 삶을 살 수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chemeClr val="bg1"/>
                          </a:solidFill>
                        </a:rPr>
                        <a:t>있다</a:t>
                      </a:r>
                      <a:r>
                        <a:rPr lang="en-US" altLang="ko-KR" sz="2400" b="1" dirty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ko-KR" altLang="en-US" sz="2400" b="1" dirty="0">
                          <a:solidFill>
                            <a:schemeClr val="bg1"/>
                          </a:solidFill>
                        </a:rPr>
                        <a:t>왜냐하면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chemeClr val="bg1"/>
                          </a:solidFill>
                        </a:rPr>
                        <a:t>하나님은 우리가 사탄을 이기도록 도우신다</a:t>
                      </a:r>
                      <a:r>
                        <a:rPr lang="en-US" altLang="ko-KR" sz="2400" b="1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5233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+X+Z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+Y </a:t>
            </a:r>
            <a:r>
              <a:rPr lang="ko-KR" alt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형식 점검하기</a:t>
            </a:r>
            <a:endParaRPr lang="en-US" sz="8000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2925" name="Line 13"/>
          <p:cNvSpPr>
            <a:spLocks noChangeShapeType="1"/>
          </p:cNvSpPr>
          <p:nvPr/>
        </p:nvSpPr>
        <p:spPr bwMode="auto">
          <a:xfrm>
            <a:off x="228600" y="2590800"/>
            <a:ext cx="2133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2926" name="Line 14"/>
          <p:cNvSpPr>
            <a:spLocks noChangeShapeType="1"/>
          </p:cNvSpPr>
          <p:nvPr/>
        </p:nvSpPr>
        <p:spPr bwMode="auto">
          <a:xfrm>
            <a:off x="4716016" y="2564904"/>
            <a:ext cx="79208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27" name="Line 15"/>
          <p:cNvSpPr>
            <a:spLocks noChangeShapeType="1"/>
          </p:cNvSpPr>
          <p:nvPr/>
        </p:nvSpPr>
        <p:spPr bwMode="auto">
          <a:xfrm>
            <a:off x="381000" y="4495800"/>
            <a:ext cx="2133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28" name="Line 16"/>
          <p:cNvSpPr>
            <a:spLocks noChangeShapeType="1"/>
          </p:cNvSpPr>
          <p:nvPr/>
        </p:nvSpPr>
        <p:spPr bwMode="auto">
          <a:xfrm>
            <a:off x="4499992" y="4509120"/>
            <a:ext cx="864096" cy="9129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5" grpId="0" animBg="1"/>
      <p:bldP spid="422926" grpId="0" animBg="1"/>
      <p:bldP spid="422927" grpId="0" animBg="1"/>
      <p:bldP spid="4229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841858"/>
              </p:ext>
            </p:extLst>
          </p:nvPr>
        </p:nvGraphicFramePr>
        <p:xfrm>
          <a:off x="1524000" y="1219200"/>
          <a:ext cx="6781800" cy="1295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1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Z2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252">
                <a:tc>
                  <a:txBody>
                    <a:bodyPr/>
                    <a:lstStyle/>
                    <a:p>
                      <a:r>
                        <a:rPr lang="en-US" altLang="ko-KR" sz="2400" b="1" dirty="0">
                          <a:solidFill>
                            <a:schemeClr val="bg1"/>
                          </a:solidFill>
                        </a:rPr>
                        <a:t>…</a:t>
                      </a:r>
                      <a:r>
                        <a:rPr lang="ko-KR" altLang="en-US" sz="2400" b="1" dirty="0">
                          <a:solidFill>
                            <a:schemeClr val="bg1"/>
                          </a:solidFill>
                        </a:rPr>
                        <a:t>에 의한</a:t>
                      </a:r>
                      <a:r>
                        <a:rPr lang="en-US" altLang="ko-KR" sz="2400" b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ko-KR" altLang="en-US" sz="2400" b="1" dirty="0">
                          <a:solidFill>
                            <a:schemeClr val="bg1"/>
                          </a:solidFill>
                        </a:rPr>
                        <a:t>위한</a:t>
                      </a:r>
                      <a:r>
                        <a:rPr lang="en-US" altLang="ko-KR" sz="2400" b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ko-KR" altLang="en-US" sz="2400" b="1" dirty="0">
                          <a:solidFill>
                            <a:schemeClr val="bg1"/>
                          </a:solidFill>
                        </a:rPr>
                        <a:t>로 무엇은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2400" b="1" dirty="0">
                          <a:solidFill>
                            <a:schemeClr val="bg1"/>
                          </a:solidFill>
                        </a:rPr>
                        <a:t>…</a:t>
                      </a:r>
                      <a:r>
                        <a:rPr lang="ko-KR" altLang="en-US" sz="2400" b="1" dirty="0">
                          <a:solidFill>
                            <a:schemeClr val="bg1"/>
                          </a:solidFill>
                        </a:rPr>
                        <a:t>이다</a:t>
                      </a:r>
                      <a:r>
                        <a:rPr lang="en-US" altLang="ko-KR" sz="2400" b="1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ko-KR" altLang="en-US" sz="40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설교학적</a:t>
            </a:r>
            <a:r>
              <a:rPr lang="ko-KR" altLang="en-US" sz="4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질문과 </a:t>
            </a:r>
            <a:r>
              <a:rPr lang="ko-KR" altLang="en-US" sz="40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수식어구</a:t>
            </a:r>
            <a:endParaRPr lang="en-US" sz="36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284" name="WordArt 9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76200" y="10668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ko-KR" alt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누구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923550"/>
              </p:ext>
            </p:extLst>
          </p:nvPr>
        </p:nvGraphicFramePr>
        <p:xfrm>
          <a:off x="1295400" y="914400"/>
          <a:ext cx="7620000" cy="574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17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ko-KR" alt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의 이익은</a:t>
                      </a:r>
                      <a:br>
                        <a:rPr 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ko-KR" alt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의 성격은</a:t>
                      </a:r>
                      <a:br>
                        <a:rPr 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ko-KR" alt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의 내용은</a:t>
                      </a:r>
                      <a:endParaRPr lang="en-US" altLang="ko-KR" sz="24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ko-KR" alt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의 증거는</a:t>
                      </a:r>
                      <a:endParaRPr lang="en-US" altLang="ko-KR" sz="24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ko-KR" alt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에 미치는 범위는</a:t>
                      </a:r>
                      <a:endParaRPr lang="en-US" altLang="ko-KR" sz="24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ko-KR" alt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의 정체성은</a:t>
                      </a:r>
                      <a:endParaRPr lang="en-US" altLang="ko-KR" sz="24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ko-KR" alt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의 본질은</a:t>
                      </a:r>
                      <a:endParaRPr lang="en-US" altLang="ko-KR" sz="24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ko-KR" alt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의 목표는</a:t>
                      </a:r>
                      <a:endParaRPr lang="en-US" altLang="ko-KR" sz="24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ko-KR" alt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의 문제는 </a:t>
                      </a:r>
                      <a:r>
                        <a:rPr lang="en-US" altLang="ko-KR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ko-KR" alt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의 해결책은</a:t>
                      </a:r>
                      <a:endParaRPr lang="en-US" altLang="ko-KR" sz="24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ko-KR" alt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의 특징은</a:t>
                      </a:r>
                      <a:endParaRPr lang="en-US" altLang="ko-KR" sz="24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ko-KR" alt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의 대답은</a:t>
                      </a:r>
                      <a:endParaRPr lang="en-US" altLang="ko-KR" sz="24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ko-KR" alt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의 결과는</a:t>
                      </a:r>
                      <a:endParaRPr lang="en-US" altLang="ko-KR" sz="24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ko-KR" alt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의 환경은</a:t>
                      </a:r>
                      <a:endParaRPr lang="en-US" altLang="ko-KR" sz="24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ko-KR" alt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의 시험은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2400" b="1" dirty="0">
                          <a:solidFill>
                            <a:srgbClr val="FFFFFF"/>
                          </a:solidFill>
                        </a:rPr>
                        <a:t>…</a:t>
                      </a:r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이다</a:t>
                      </a:r>
                      <a:r>
                        <a:rPr lang="en-US" altLang="ko-KR" sz="2400" b="1" dirty="0">
                          <a:solidFill>
                            <a:srgbClr val="FFFFFF"/>
                          </a:solidFill>
                        </a:rPr>
                        <a:t>.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ko-KR" altLang="en-US" sz="40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설교학적</a:t>
            </a:r>
            <a:r>
              <a:rPr lang="ko-KR" altLang="en-US" sz="4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질문과 </a:t>
            </a:r>
            <a:r>
              <a:rPr lang="ko-KR" altLang="en-US" sz="40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수식어구</a:t>
            </a:r>
            <a:endParaRPr lang="en-US" sz="36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332" name="WordArt 5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76200" y="10668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ko-KR" alt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무엇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936385"/>
              </p:ext>
            </p:extLst>
          </p:nvPr>
        </p:nvGraphicFramePr>
        <p:xfrm>
          <a:off x="1600200" y="1524000"/>
          <a:ext cx="72390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그것은</a:t>
                      </a:r>
                      <a:r>
                        <a:rPr lang="en-US" altLang="ko-KR" sz="2400" b="1" dirty="0">
                          <a:solidFill>
                            <a:srgbClr val="FFFFFF"/>
                          </a:solidFill>
                        </a:rPr>
                        <a:t>…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2400" b="1" dirty="0">
                          <a:solidFill>
                            <a:srgbClr val="FFFFFF"/>
                          </a:solidFill>
                        </a:rPr>
                        <a:t>…</a:t>
                      </a:r>
                      <a:r>
                        <a:rPr lang="ko-KR" altLang="en-US" sz="2400" b="1" dirty="0">
                          <a:solidFill>
                            <a:srgbClr val="FFFFFF"/>
                          </a:solidFill>
                        </a:rPr>
                        <a:t>이다</a:t>
                      </a:r>
                      <a:r>
                        <a:rPr lang="en-US" altLang="ko-KR" sz="2400" b="1" dirty="0">
                          <a:solidFill>
                            <a:srgbClr val="FFFFFF"/>
                          </a:solidFill>
                        </a:rPr>
                        <a:t>.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1377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ko-KR" altLang="en-US" sz="40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설교학적</a:t>
            </a:r>
            <a:r>
              <a:rPr lang="ko-KR" altLang="en-US" sz="4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질문들과 </a:t>
            </a:r>
            <a:r>
              <a:rPr lang="ko-KR" altLang="en-US" sz="40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수식어구</a:t>
            </a:r>
            <a:endParaRPr lang="en-US" sz="36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5445" name="WordArt 5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76200" y="10668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ko-KR" alt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어디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445446" name="WordArt 6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0" y="19812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ko-KR" alt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언제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445447" name="WordArt 7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0" y="30480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ko-KR" alt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왜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445448" name="WordArt 8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0" y="39624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ko-KR" alt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어떻게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445449" name="WordArt 9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-180975" y="3740150"/>
            <a:ext cx="5211763" cy="21145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ko-KR" alt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어떤 조건에서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454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454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45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454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454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454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4454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4454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 animBg="1"/>
      <p:bldP spid="445446" grpId="0" animBg="1"/>
      <p:bldP spid="445447" grpId="0" animBg="1"/>
      <p:bldP spid="445448" grpId="0" animBg="1"/>
      <p:bldP spid="4454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179388" y="1981200"/>
            <a:ext cx="89439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본문에서 </a:t>
            </a:r>
            <a:r>
              <a:rPr lang="ko-KR" altLang="en-US" sz="2800" b="1" dirty="0" err="1">
                <a:solidFill>
                  <a:schemeClr val="bg1"/>
                </a:solidFill>
                <a:cs typeface="Arial" charset="0"/>
              </a:rPr>
              <a:t>연결사를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 찾아보라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.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(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예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,</a:t>
            </a: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“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그리고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”,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“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그러나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”,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“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그러기 위해서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”,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“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이유는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”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 등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)</a:t>
            </a:r>
            <a:endParaRPr lang="en-US" altLang="ja-JP" sz="2800" b="1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그것들을 </a:t>
            </a: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Z</a:t>
            </a:r>
            <a:r>
              <a:rPr lang="en-US" sz="2800" b="1" baseline="-25000" dirty="0">
                <a:solidFill>
                  <a:schemeClr val="bg1"/>
                </a:solidFill>
                <a:cs typeface="Arial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 and Z</a:t>
            </a:r>
            <a:r>
              <a:rPr lang="en-US" sz="2800" b="1" baseline="-25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와 바르게 맞춰 보라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.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그것들을 수사법을 번역하는 강해아이디어로 사용하라</a:t>
            </a: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“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마귀의 간계를 능히 대적하기 </a:t>
            </a:r>
            <a:r>
              <a:rPr lang="ko-KR" altLang="en-US" sz="2800" b="1" dirty="0">
                <a:solidFill>
                  <a:srgbClr val="FFFF00"/>
                </a:solidFill>
                <a:cs typeface="Arial" charset="0"/>
              </a:rPr>
              <a:t>위하여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 하나님의 전신 갑주를 입으라</a:t>
            </a:r>
            <a:r>
              <a:rPr lang="en-US" altLang="ja-JP" sz="2800" b="1" dirty="0">
                <a:solidFill>
                  <a:schemeClr val="bg1"/>
                </a:solidFill>
                <a:cs typeface="Arial" charset="0"/>
              </a:rPr>
              <a:t>.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”</a:t>
            </a:r>
            <a:r>
              <a:rPr lang="en-US" altLang="ja-JP" sz="2800" b="1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“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지속적인 영적인 훈련의 </a:t>
            </a:r>
            <a:r>
              <a:rPr lang="ko-KR" altLang="en-US" sz="2800" b="1" dirty="0">
                <a:solidFill>
                  <a:srgbClr val="FFFF00"/>
                </a:solidFill>
                <a:cs typeface="Arial" charset="0"/>
              </a:rPr>
              <a:t>목적은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 우리가 사탄의 공격으로부터 자신을 방어할 수 있기 </a:t>
            </a:r>
            <a:r>
              <a:rPr lang="ko-KR" altLang="en-US" sz="2800" b="1" dirty="0">
                <a:solidFill>
                  <a:srgbClr val="FFFF00"/>
                </a:solidFill>
                <a:cs typeface="Arial" charset="0"/>
              </a:rPr>
              <a:t>위한</a:t>
            </a:r>
            <a:r>
              <a:rPr lang="ko-KR" altLang="en-US" sz="2800" b="1" dirty="0">
                <a:solidFill>
                  <a:schemeClr val="bg1"/>
                </a:solidFill>
                <a:cs typeface="Arial" charset="0"/>
              </a:rPr>
              <a:t> 것이다</a:t>
            </a:r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.”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427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  <a:cs typeface="Arial" charset="0"/>
              </a:rPr>
              <a:t>34</a:t>
            </a:r>
          </a:p>
        </p:txBody>
      </p:sp>
      <p:sp>
        <p:nvSpPr>
          <p:cNvPr id="10342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7924800" cy="13716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ko-KR" altLang="en-US" sz="4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우리가 사용된 </a:t>
            </a:r>
            <a:r>
              <a:rPr lang="ko-KR" altLang="en-US" sz="40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수식어구를</a:t>
            </a:r>
            <a:r>
              <a:rPr lang="ko-KR" altLang="en-US" sz="4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어떻게 알 수 있는가</a:t>
            </a:r>
            <a:r>
              <a:rPr lang="en-US" altLang="ko-KR" sz="4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?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3429" name="Rectangle 1"/>
          <p:cNvSpPr>
            <a:spLocks noChangeArrowheads="1"/>
          </p:cNvSpPr>
          <p:nvPr/>
        </p:nvSpPr>
        <p:spPr bwMode="auto">
          <a:xfrm>
            <a:off x="323850" y="4221163"/>
            <a:ext cx="8351838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 descr="Israel 007"/>
          <p:cNvPicPr>
            <a:picLocks noChangeAspect="1" noChangeArrowheads="1"/>
          </p:cNvPicPr>
          <p:nvPr/>
        </p:nvPicPr>
        <p:blipFill>
          <a:blip r:embed="rId3" cstate="screen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2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323439"/>
          </a:xfrm>
          <a:solidFill>
            <a:srgbClr val="006600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ko-KR" alt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당신이 동물이라면 어떤 동물일까요</a:t>
            </a:r>
            <a:r>
              <a:rPr lang="en-US" altLang="ko-KR" sz="40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sz="4000" b="1" u="sng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ko-KR" altLang="en-US" sz="6000" b="1" dirty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시편 </a:t>
            </a:r>
            <a:r>
              <a:rPr lang="en-US" altLang="ko-KR" sz="6000" b="1" dirty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23</a:t>
            </a:r>
            <a:r>
              <a:rPr lang="ko-KR" altLang="en-US" sz="6000" b="1" dirty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편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201613" y="1096963"/>
            <a:ext cx="8763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baseline="30000" dirty="0">
                <a:solidFill>
                  <a:schemeClr val="bg1"/>
                </a:solidFill>
              </a:rPr>
              <a:t>1</a:t>
            </a:r>
            <a:r>
              <a:rPr lang="ko-KR" altLang="en-US" sz="2800" b="1" dirty="0">
                <a:solidFill>
                  <a:schemeClr val="bg1"/>
                </a:solidFill>
              </a:rPr>
              <a:t>여호와는 나의 목자시니 내게 부족함이 없으리로다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en-US" sz="2800" b="1" baseline="30000" dirty="0">
                <a:solidFill>
                  <a:schemeClr val="bg1"/>
                </a:solidFill>
              </a:rPr>
              <a:t>2</a:t>
            </a:r>
            <a:r>
              <a:rPr lang="ko-KR" altLang="en-US" sz="2800" b="1" dirty="0">
                <a:solidFill>
                  <a:schemeClr val="bg1"/>
                </a:solidFill>
              </a:rPr>
              <a:t>그가 나를 푸른 풀밭에 누이시며 쉴 만한 물 가로 </a:t>
            </a:r>
            <a:r>
              <a:rPr lang="ko-KR" altLang="en-US" sz="2800" b="1" dirty="0" err="1">
                <a:solidFill>
                  <a:schemeClr val="bg1"/>
                </a:solidFill>
              </a:rPr>
              <a:t>인도하시는도다</a:t>
            </a:r>
            <a:r>
              <a:rPr lang="en-US" altLang="ko-KR" sz="2800" b="1" dirty="0">
                <a:solidFill>
                  <a:schemeClr val="bg1"/>
                </a:solidFill>
              </a:rPr>
              <a:t>.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  <a:r>
              <a:rPr lang="en-US" sz="2800" b="1" baseline="30000" dirty="0">
                <a:solidFill>
                  <a:schemeClr val="bg1"/>
                </a:solidFill>
              </a:rPr>
              <a:t>3</a:t>
            </a:r>
            <a:r>
              <a:rPr lang="ko-KR" altLang="en-US" sz="2800" b="1" dirty="0">
                <a:solidFill>
                  <a:schemeClr val="bg1"/>
                </a:solidFill>
              </a:rPr>
              <a:t>내 영혼을 소생시키시고 자기 이름을 위하여 의의 길로 </a:t>
            </a:r>
            <a:r>
              <a:rPr lang="ko-KR" altLang="en-US" sz="2800" b="1" dirty="0" err="1">
                <a:solidFill>
                  <a:schemeClr val="bg1"/>
                </a:solidFill>
              </a:rPr>
              <a:t>인도하시는도다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en-US" sz="2800" b="1" baseline="30000" dirty="0">
                <a:solidFill>
                  <a:schemeClr val="bg1"/>
                </a:solidFill>
              </a:rPr>
              <a:t>4</a:t>
            </a:r>
            <a:r>
              <a:rPr lang="ko-KR" altLang="en-US" sz="2800" b="1" dirty="0">
                <a:solidFill>
                  <a:schemeClr val="bg1"/>
                </a:solidFill>
              </a:rPr>
              <a:t>내가 사망의 음침한 골짜기로 다닐지라도 해를 두려워하지 않을 것은 주께서 나와 함께 하심이라</a:t>
            </a:r>
            <a:r>
              <a:rPr lang="en-US" altLang="ko-KR" sz="2800" b="1" dirty="0">
                <a:solidFill>
                  <a:schemeClr val="bg1"/>
                </a:solidFill>
              </a:rPr>
              <a:t>,</a:t>
            </a:r>
            <a:r>
              <a:rPr lang="ko-KR" altLang="en-US" sz="2800" b="1" dirty="0">
                <a:solidFill>
                  <a:schemeClr val="bg1"/>
                </a:solidFill>
              </a:rPr>
              <a:t> 주의 지팡이와 막대기가 나를 안위하시나이다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en-US" sz="2800" b="1" baseline="30000" dirty="0">
                <a:solidFill>
                  <a:schemeClr val="bg1"/>
                </a:solidFill>
              </a:rPr>
              <a:t>5</a:t>
            </a:r>
            <a:r>
              <a:rPr lang="ko-KR" altLang="en-US" sz="2800" b="1" dirty="0">
                <a:solidFill>
                  <a:schemeClr val="bg1"/>
                </a:solidFill>
              </a:rPr>
              <a:t>주께서 내 원수의 목전에서 내게 상을 차려 주시고 기름을 내 머리에 부으셨으니 내 잔이 </a:t>
            </a:r>
            <a:r>
              <a:rPr lang="ko-KR" altLang="en-US" sz="2800" b="1" dirty="0" err="1">
                <a:solidFill>
                  <a:schemeClr val="bg1"/>
                </a:solidFill>
              </a:rPr>
              <a:t>넘치나이다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en-US" sz="2800" b="1" baseline="30000" dirty="0">
                <a:solidFill>
                  <a:schemeClr val="bg1"/>
                </a:solidFill>
              </a:rPr>
              <a:t>6</a:t>
            </a:r>
            <a:r>
              <a:rPr lang="ko-KR" altLang="en-US" sz="2800" b="1" dirty="0">
                <a:solidFill>
                  <a:schemeClr val="bg1"/>
                </a:solidFill>
              </a:rPr>
              <a:t>내 평생에 선하심과 인자하심이 반드시 나를 </a:t>
            </a:r>
            <a:r>
              <a:rPr lang="ko-KR" altLang="en-US" sz="2800" b="1" dirty="0" err="1">
                <a:solidFill>
                  <a:schemeClr val="bg1"/>
                </a:solidFill>
              </a:rPr>
              <a:t>따르리니</a:t>
            </a:r>
            <a:r>
              <a:rPr lang="ko-KR" altLang="en-US" sz="2800" b="1" dirty="0">
                <a:solidFill>
                  <a:schemeClr val="bg1"/>
                </a:solidFill>
              </a:rPr>
              <a:t> 내가 여호와의 집에 영원히 </a:t>
            </a:r>
            <a:r>
              <a:rPr lang="ko-KR" altLang="en-US" sz="2800" b="1" dirty="0" err="1">
                <a:solidFill>
                  <a:schemeClr val="bg1"/>
                </a:solidFill>
              </a:rPr>
              <a:t>살리로다</a:t>
            </a:r>
            <a:r>
              <a:rPr lang="en-US" altLang="ko-KR" sz="2800" b="1" dirty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575800" cy="1143000"/>
          </a:xfrm>
        </p:spPr>
        <p:txBody>
          <a:bodyPr/>
          <a:lstStyle/>
          <a:p>
            <a:pPr eaLnBrk="1" hangingPunct="1"/>
            <a:r>
              <a:rPr kumimoji="1" lang="ko-KR" altLang="en-US" b="1" dirty="0">
                <a:latin typeface="Verdana" charset="0"/>
              </a:rPr>
              <a:t>소돔의 경험</a:t>
            </a:r>
            <a:r>
              <a:rPr kumimoji="1" lang="en-US" b="1" dirty="0">
                <a:latin typeface="Verdana" charset="0"/>
              </a:rPr>
              <a:t>(</a:t>
            </a:r>
            <a:r>
              <a:rPr kumimoji="1" lang="ko-KR" altLang="en-US" b="1" dirty="0">
                <a:latin typeface="Verdana" charset="0"/>
              </a:rPr>
              <a:t>창</a:t>
            </a:r>
            <a:r>
              <a:rPr kumimoji="1" lang="en-US" b="1" dirty="0">
                <a:latin typeface="Verdana" charset="0"/>
              </a:rPr>
              <a:t>19</a:t>
            </a:r>
            <a:r>
              <a:rPr kumimoji="1" lang="ko-KR" altLang="en-US" b="1" dirty="0">
                <a:latin typeface="Verdana" charset="0"/>
              </a:rPr>
              <a:t>장</a:t>
            </a:r>
            <a:r>
              <a:rPr kumimoji="1" lang="en-US" b="1" dirty="0">
                <a:latin typeface="Verdana" charset="0"/>
              </a:rPr>
              <a:t>)</a:t>
            </a:r>
            <a:endParaRPr kumimoji="1" lang="en-US" dirty="0">
              <a:latin typeface="Verdana" charset="0"/>
            </a:endParaRP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2286000"/>
            <a:ext cx="8458200" cy="762000"/>
          </a:xfrm>
        </p:spPr>
        <p:txBody>
          <a:bodyPr/>
          <a:lstStyle/>
          <a:p>
            <a:pPr marL="711200" indent="-711200" algn="l" eaLnBrk="1" hangingPunct="1">
              <a:buFontTx/>
              <a:buAutoNum type="romanUcPeriod" startAt="2"/>
            </a:pPr>
            <a:r>
              <a:rPr kumimoji="1" lang="ko-KR" altLang="en-US" sz="2000" b="1" dirty="0" err="1">
                <a:latin typeface="Verdana" charset="0"/>
              </a:rPr>
              <a:t>롯이</a:t>
            </a:r>
            <a:r>
              <a:rPr kumimoji="1" lang="ko-KR" altLang="en-US" sz="2000" b="1" dirty="0">
                <a:latin typeface="Verdana" charset="0"/>
              </a:rPr>
              <a:t> 소돔에 간 것은</a:t>
            </a:r>
            <a:r>
              <a:rPr kumimoji="1" lang="en-US" altLang="ko-KR" sz="2000" b="1" dirty="0">
                <a:latin typeface="Verdana" charset="0"/>
              </a:rPr>
              <a:t>,</a:t>
            </a:r>
            <a:r>
              <a:rPr kumimoji="1" lang="ko-KR" altLang="en-US" sz="2000" b="1" dirty="0">
                <a:latin typeface="Verdana" charset="0"/>
              </a:rPr>
              <a:t> 하나님을 증언하기 위함이 아니라</a:t>
            </a:r>
            <a:r>
              <a:rPr kumimoji="1" lang="en-US" altLang="ko-KR" sz="2000" b="1" dirty="0">
                <a:latin typeface="Verdana" charset="0"/>
              </a:rPr>
              <a:t>,</a:t>
            </a:r>
            <a:r>
              <a:rPr kumimoji="1" lang="ko-KR" altLang="en-US" sz="2000" b="1" dirty="0">
                <a:latin typeface="Verdana" charset="0"/>
              </a:rPr>
              <a:t> 자신의 이익과 즐거움을 위한 것이었다</a:t>
            </a:r>
            <a:r>
              <a:rPr kumimoji="1" lang="en-US" altLang="ko-KR" sz="2000" b="1" dirty="0">
                <a:latin typeface="Verdana" charset="0"/>
              </a:rPr>
              <a:t>.</a:t>
            </a:r>
            <a:endParaRPr kumimoji="1" lang="en-US" sz="2000" b="1" dirty="0">
              <a:latin typeface="Verdana" charset="0"/>
            </a:endParaRPr>
          </a:p>
        </p:txBody>
      </p:sp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419100" y="12954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eaLnBrk="1" hangingPunct="1">
              <a:spcBef>
                <a:spcPct val="20000"/>
              </a:spcBef>
              <a:buFont typeface="Arial" charset="0"/>
              <a:buAutoNum type="romanUcPeriod"/>
            </a:pPr>
            <a:r>
              <a:rPr kumimoji="1" lang="ko-KR" altLang="en-US" sz="2000" b="1" dirty="0">
                <a:latin typeface="Verdana" charset="0"/>
                <a:cs typeface="MS Pゴシック" charset="0"/>
              </a:rPr>
              <a:t>우리는 때때로</a:t>
            </a:r>
            <a:r>
              <a:rPr kumimoji="1" lang="en-US" altLang="ko-KR" sz="2000" b="1" dirty="0">
                <a:latin typeface="Verdana" charset="0"/>
                <a:cs typeface="MS Pゴシック" charset="0"/>
              </a:rPr>
              <a:t>,</a:t>
            </a:r>
            <a:r>
              <a:rPr kumimoji="1" lang="ko-KR" altLang="en-US" sz="2000" b="1" dirty="0">
                <a:latin typeface="Verdana" charset="0"/>
                <a:cs typeface="MS Pゴシック" charset="0"/>
              </a:rPr>
              <a:t> 결국에는 하나님이 가장 잘 아신다는 것을 깨닫기 전에 어려운 방법을 배워야 한다</a:t>
            </a:r>
            <a:r>
              <a:rPr kumimoji="1" lang="en-US" altLang="ko-KR" sz="2000" b="1" dirty="0">
                <a:latin typeface="Verdana" charset="0"/>
                <a:cs typeface="MS Pゴシック" charset="0"/>
              </a:rPr>
              <a:t>.</a:t>
            </a:r>
            <a:r>
              <a:rPr kumimoji="1" lang="ko-KR" altLang="en-US" sz="2000" b="1" dirty="0">
                <a:latin typeface="Verdana" charset="0"/>
                <a:cs typeface="MS Pゴシック" charset="0"/>
              </a:rPr>
              <a:t> </a:t>
            </a:r>
            <a:endParaRPr kumimoji="1" lang="en-US" sz="2000" b="1" dirty="0">
              <a:latin typeface="Verdana" charset="0"/>
              <a:cs typeface="MS Pゴシック" charset="0"/>
            </a:endParaRPr>
          </a:p>
        </p:txBody>
      </p:sp>
      <p:sp>
        <p:nvSpPr>
          <p:cNvPr id="526341" name="Rectangle 5"/>
          <p:cNvSpPr>
            <a:spLocks noChangeArrowheads="1"/>
          </p:cNvSpPr>
          <p:nvPr/>
        </p:nvSpPr>
        <p:spPr bwMode="auto">
          <a:xfrm>
            <a:off x="419100" y="32004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sz="2000" b="1" dirty="0">
                <a:latin typeface="Verdana" charset="0"/>
                <a:cs typeface="MS Pゴシック" charset="0"/>
              </a:rPr>
              <a:t>(</a:t>
            </a:r>
            <a:r>
              <a:rPr kumimoji="1" lang="ko-KR" altLang="en-US" sz="2000" b="1" dirty="0">
                <a:latin typeface="Verdana" charset="0"/>
                <a:cs typeface="MS Pゴシック" charset="0"/>
              </a:rPr>
              <a:t>그리스도의 상징하는 아브라함은</a:t>
            </a:r>
            <a:r>
              <a:rPr kumimoji="1" lang="en-US" altLang="ko-KR" sz="2000" b="1" dirty="0">
                <a:latin typeface="Verdana" charset="0"/>
                <a:cs typeface="MS Pゴシック" charset="0"/>
              </a:rPr>
              <a:t>,</a:t>
            </a:r>
            <a:r>
              <a:rPr kumimoji="1" lang="ko-KR" altLang="en-US" sz="2000" b="1" dirty="0">
                <a:latin typeface="Verdana" charset="0"/>
                <a:cs typeface="MS Pゴシック" charset="0"/>
              </a:rPr>
              <a:t> 마지막 때의 교회를 상징하는 </a:t>
            </a:r>
            <a:r>
              <a:rPr kumimoji="1" lang="ko-KR" altLang="en-US" sz="2000" b="1" dirty="0" err="1">
                <a:latin typeface="Verdana" charset="0"/>
                <a:cs typeface="MS Pゴシック" charset="0"/>
              </a:rPr>
              <a:t>롯을</a:t>
            </a:r>
            <a:r>
              <a:rPr kumimoji="1" lang="ko-KR" altLang="en-US" sz="2000" b="1" dirty="0">
                <a:latin typeface="Verdana" charset="0"/>
                <a:cs typeface="MS Pゴシック" charset="0"/>
              </a:rPr>
              <a:t> 위하여 </a:t>
            </a:r>
            <a:r>
              <a:rPr kumimoji="1" lang="ko-KR" altLang="en-US" sz="2000" b="1" dirty="0" err="1">
                <a:latin typeface="Verdana" charset="0"/>
                <a:cs typeface="MS Pゴシック" charset="0"/>
              </a:rPr>
              <a:t>중보하였다</a:t>
            </a:r>
            <a:r>
              <a:rPr kumimoji="1" lang="en-US" altLang="ko-KR" sz="2000" b="1" dirty="0">
                <a:latin typeface="Verdana" charset="0"/>
                <a:cs typeface="MS Pゴシック" charset="0"/>
              </a:rPr>
              <a:t>.)</a:t>
            </a:r>
            <a:endParaRPr kumimoji="1" lang="en-US" sz="2000" b="1" dirty="0">
              <a:latin typeface="Verdana" charset="0"/>
              <a:cs typeface="MS Pゴシック" charset="0"/>
            </a:endParaRPr>
          </a:p>
        </p:txBody>
      </p:sp>
      <p:sp>
        <p:nvSpPr>
          <p:cNvPr id="526342" name="Rectangle 6"/>
          <p:cNvSpPr>
            <a:spLocks noChangeArrowheads="1"/>
          </p:cNvSpPr>
          <p:nvPr/>
        </p:nvSpPr>
        <p:spPr bwMode="auto">
          <a:xfrm>
            <a:off x="419100" y="41148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sz="2000" b="1" dirty="0">
                <a:latin typeface="Verdana" charset="0"/>
                <a:cs typeface="MS Pゴシック" charset="0"/>
              </a:rPr>
              <a:t>III.	</a:t>
            </a:r>
            <a:r>
              <a:rPr kumimoji="1" lang="ko-KR" altLang="en-US" sz="2000" b="1" dirty="0">
                <a:latin typeface="Verdana" charset="0"/>
                <a:cs typeface="MS Pゴシック" charset="0"/>
              </a:rPr>
              <a:t>소돔을 멸망하게 만든 죄는 동성애였다</a:t>
            </a:r>
            <a:r>
              <a:rPr kumimoji="1" lang="en-US" altLang="ko-KR" sz="2000" b="1" dirty="0">
                <a:latin typeface="Verdana" charset="0"/>
                <a:cs typeface="MS Pゴシック" charset="0"/>
              </a:rPr>
              <a:t>.</a:t>
            </a:r>
            <a:r>
              <a:rPr kumimoji="1" lang="ko-KR" altLang="en-US" sz="2000" b="1" dirty="0">
                <a:latin typeface="Verdana" charset="0"/>
                <a:cs typeface="MS Pゴシック" charset="0"/>
              </a:rPr>
              <a:t> </a:t>
            </a:r>
            <a:endParaRPr kumimoji="1" lang="en-US" sz="2000" b="1" dirty="0">
              <a:latin typeface="Verdana" charset="0"/>
              <a:cs typeface="MS Pゴシック" charset="0"/>
            </a:endParaRPr>
          </a:p>
        </p:txBody>
      </p:sp>
      <p:sp>
        <p:nvSpPr>
          <p:cNvPr id="526343" name="Rectangle 7"/>
          <p:cNvSpPr>
            <a:spLocks noChangeArrowheads="1"/>
          </p:cNvSpPr>
          <p:nvPr/>
        </p:nvSpPr>
        <p:spPr bwMode="auto">
          <a:xfrm>
            <a:off x="419100" y="5029200"/>
            <a:ext cx="845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sz="2000" b="1" dirty="0">
                <a:latin typeface="Verdana" charset="0"/>
                <a:cs typeface="MS Pゴシック" charset="0"/>
              </a:rPr>
              <a:t>IV.	</a:t>
            </a:r>
            <a:r>
              <a:rPr kumimoji="1" lang="ko-KR" altLang="en-US" sz="2000" b="1" dirty="0" err="1">
                <a:latin typeface="Verdana" charset="0"/>
                <a:cs typeface="MS Pゴシック" charset="0"/>
              </a:rPr>
              <a:t>베드로후서</a:t>
            </a:r>
            <a:r>
              <a:rPr kumimoji="1" lang="ko-KR" altLang="en-US" sz="2000" b="1" dirty="0">
                <a:latin typeface="Verdana" charset="0"/>
                <a:cs typeface="MS Pゴシック" charset="0"/>
              </a:rPr>
              <a:t> </a:t>
            </a:r>
            <a:r>
              <a:rPr kumimoji="1" lang="en-US" altLang="ko-KR" sz="2000" b="1" dirty="0">
                <a:latin typeface="Verdana" charset="0"/>
                <a:cs typeface="MS Pゴシック" charset="0"/>
              </a:rPr>
              <a:t>2</a:t>
            </a:r>
            <a:r>
              <a:rPr kumimoji="1" lang="ko-KR" altLang="en-US" sz="2000" b="1" dirty="0">
                <a:latin typeface="Verdana" charset="0"/>
                <a:cs typeface="MS Pゴシック" charset="0"/>
              </a:rPr>
              <a:t>장 </a:t>
            </a:r>
            <a:r>
              <a:rPr kumimoji="1" lang="en-US" altLang="ko-KR" sz="2000" b="1" dirty="0">
                <a:latin typeface="Verdana" charset="0"/>
                <a:cs typeface="MS Pゴシック" charset="0"/>
              </a:rPr>
              <a:t>7-8</a:t>
            </a:r>
            <a:r>
              <a:rPr kumimoji="1" lang="ko-KR" altLang="en-US" sz="2000" b="1" dirty="0">
                <a:latin typeface="Verdana" charset="0"/>
                <a:cs typeface="MS Pゴシック" charset="0"/>
              </a:rPr>
              <a:t>절은</a:t>
            </a:r>
            <a:r>
              <a:rPr kumimoji="1" lang="en-US" altLang="ko-KR" sz="2000" b="1" dirty="0">
                <a:latin typeface="Verdana" charset="0"/>
                <a:cs typeface="MS Pゴシック" charset="0"/>
              </a:rPr>
              <a:t>,</a:t>
            </a:r>
            <a:r>
              <a:rPr kumimoji="1" lang="ko-KR" altLang="en-US" sz="2000" b="1" dirty="0">
                <a:latin typeface="Verdana" charset="0"/>
                <a:cs typeface="MS Pゴシック" charset="0"/>
              </a:rPr>
              <a:t> </a:t>
            </a:r>
            <a:r>
              <a:rPr kumimoji="1" lang="ko-KR" altLang="en-US" sz="2000" b="1" dirty="0" err="1">
                <a:latin typeface="Verdana" charset="0"/>
                <a:cs typeface="MS Pゴシック" charset="0"/>
              </a:rPr>
              <a:t>롯이</a:t>
            </a:r>
            <a:r>
              <a:rPr kumimoji="1" lang="ko-KR" altLang="en-US" sz="2000" b="1" dirty="0">
                <a:latin typeface="Verdana" charset="0"/>
                <a:cs typeface="MS Pゴシック" charset="0"/>
              </a:rPr>
              <a:t> 의로운 사람이었는데</a:t>
            </a:r>
            <a:r>
              <a:rPr kumimoji="1" lang="en-US" altLang="ko-KR" sz="2000" b="1" dirty="0">
                <a:latin typeface="Verdana" charset="0"/>
                <a:cs typeface="MS Pゴシック" charset="0"/>
              </a:rPr>
              <a:t>,</a:t>
            </a:r>
            <a:r>
              <a:rPr kumimoji="1" lang="ko-KR" altLang="en-US" sz="2000" b="1" dirty="0">
                <a:latin typeface="Verdana" charset="0"/>
                <a:cs typeface="MS Pゴシック" charset="0"/>
              </a:rPr>
              <a:t> 이는 그리스도 안에서의 그의 위치를 말하는 것이지</a:t>
            </a:r>
            <a:r>
              <a:rPr kumimoji="1" lang="en-US" altLang="ko-KR" sz="2000" b="1" dirty="0">
                <a:latin typeface="Verdana" charset="0"/>
                <a:cs typeface="MS Pゴシック" charset="0"/>
              </a:rPr>
              <a:t>,</a:t>
            </a:r>
            <a:r>
              <a:rPr kumimoji="1" lang="ko-KR" altLang="en-US" sz="2000" b="1" dirty="0">
                <a:latin typeface="Verdana" charset="0"/>
                <a:cs typeface="MS Pゴシック" charset="0"/>
              </a:rPr>
              <a:t> 그의 행동을 말하는 것은 아니다</a:t>
            </a:r>
            <a:r>
              <a:rPr kumimoji="1" lang="en-US" altLang="ko-KR" sz="2000" b="1" dirty="0">
                <a:latin typeface="Verdana" charset="0"/>
                <a:cs typeface="MS Pゴシック" charset="0"/>
              </a:rPr>
              <a:t>.</a:t>
            </a:r>
            <a:endParaRPr kumimoji="1" lang="en-US" sz="2000" b="1" dirty="0">
              <a:latin typeface="Verdana" charset="0"/>
              <a:cs typeface="MS Pゴシック" charset="0"/>
            </a:endParaRPr>
          </a:p>
        </p:txBody>
      </p:sp>
      <p:sp>
        <p:nvSpPr>
          <p:cNvPr id="526344" name="Rectangle 8"/>
          <p:cNvSpPr>
            <a:spLocks noChangeArrowheads="1"/>
          </p:cNvSpPr>
          <p:nvPr/>
        </p:nvSpPr>
        <p:spPr bwMode="auto">
          <a:xfrm>
            <a:off x="419100" y="59436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711200" indent="-711200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ko-KR" altLang="en-US" sz="2000" b="1" dirty="0">
                <a:latin typeface="Verdana" charset="0"/>
                <a:cs typeface="MS Pゴシック" charset="0"/>
              </a:rPr>
              <a:t>결론</a:t>
            </a:r>
            <a:r>
              <a:rPr kumimoji="1" lang="en-US" altLang="ko-KR" sz="2000" b="1" dirty="0">
                <a:latin typeface="Verdana" charset="0"/>
                <a:cs typeface="MS Pゴシック" charset="0"/>
              </a:rPr>
              <a:t>:</a:t>
            </a:r>
            <a:r>
              <a:rPr kumimoji="1" lang="ko-KR" altLang="en-US" sz="2000" b="1" dirty="0">
                <a:latin typeface="Verdana" charset="0"/>
                <a:cs typeface="MS Pゴシック" charset="0"/>
              </a:rPr>
              <a:t> 당신의 옛 모습은 당신 안에 얼마나 남아 있는가</a:t>
            </a:r>
            <a:r>
              <a:rPr kumimoji="1" lang="en-US" altLang="ko-KR" sz="2000" b="1" dirty="0">
                <a:latin typeface="Verdana" charset="0"/>
                <a:cs typeface="MS Pゴシック" charset="0"/>
              </a:rPr>
              <a:t>?</a:t>
            </a:r>
            <a:endParaRPr kumimoji="1" lang="en-US" sz="2000" b="1" dirty="0">
              <a:latin typeface="Verdana" charset="0"/>
              <a:cs typeface="MS Pゴシック" charset="0"/>
            </a:endParaRPr>
          </a:p>
        </p:txBody>
      </p:sp>
      <p:sp>
        <p:nvSpPr>
          <p:cNvPr id="526345" name="Rectangle 9"/>
          <p:cNvSpPr>
            <a:spLocks noChangeArrowheads="1"/>
          </p:cNvSpPr>
          <p:nvPr/>
        </p:nvSpPr>
        <p:spPr bwMode="auto">
          <a:xfrm rot="-451533">
            <a:off x="4563451" y="379638"/>
            <a:ext cx="3505200" cy="533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algn="ctr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ko-KR" altLang="en-US" b="1" dirty="0">
                <a:solidFill>
                  <a:schemeClr val="bg1"/>
                </a:solidFill>
                <a:latin typeface="Verdana" charset="0"/>
                <a:cs typeface="MS Pゴシック" charset="0"/>
              </a:rPr>
              <a:t>당신의 비평은</a:t>
            </a:r>
            <a:r>
              <a:rPr kumimoji="1" lang="en-US" b="1" dirty="0">
                <a:solidFill>
                  <a:schemeClr val="bg1"/>
                </a:solidFill>
                <a:latin typeface="Verdana" charset="0"/>
                <a:cs typeface="MS Pゴシック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 autoUpdateAnimBg="0"/>
      <p:bldP spid="526340" grpId="0" build="p" autoUpdateAnimBg="0"/>
      <p:bldP spid="526341" grpId="0" build="p" autoUpdateAnimBg="0"/>
      <p:bldP spid="526342" grpId="0" build="p" autoUpdateAnimBg="0"/>
      <p:bldP spid="526343" grpId="0" build="p" autoUpdateAnimBg="0"/>
      <p:bldP spid="526344" grpId="0" build="p" autoUpdateAnimBg="0"/>
      <p:bldP spid="5263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990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chemeClr val="bg2"/>
                </a:solidFill>
                <a:effectLst>
                  <a:glow rad="127000">
                    <a:schemeClr val="tx1">
                      <a:alpha val="97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당신은 양입니다</a:t>
            </a:r>
            <a:r>
              <a:rPr lang="en-US" altLang="ko-KR" b="1" dirty="0">
                <a:solidFill>
                  <a:schemeClr val="bg2"/>
                </a:solidFill>
                <a:effectLst>
                  <a:glow rad="127000">
                    <a:schemeClr val="tx1">
                      <a:alpha val="97000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.</a:t>
            </a:r>
            <a:endParaRPr lang="en-US" b="1" dirty="0">
              <a:effectLst>
                <a:glow rad="127000">
                  <a:schemeClr val="tx1">
                    <a:alpha val="97000"/>
                  </a:schemeClr>
                </a:glo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Content Placeholder 3" descr="Pine Tree by Green Riv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4876800" cy="2819400"/>
          </a:xfrm>
        </p:spPr>
        <p:txBody>
          <a:bodyPr/>
          <a:lstStyle/>
          <a:p>
            <a:pPr>
              <a:defRPr/>
            </a:pPr>
            <a:r>
              <a:rPr lang="ko-KR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  <a:t>그가 나를 </a:t>
            </a:r>
            <a:br>
              <a:rPr lang="en-US" altLang="ko-KR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</a:br>
            <a:r>
              <a:rPr lang="ko-KR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  <a:t>쉴만한 물가로 </a:t>
            </a:r>
            <a:r>
              <a:rPr lang="ko-KR" alt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  <a:t>인도하시는도다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nell Roundhand Black" charset="0"/>
              <a:ea typeface="ＭＳ Ｐゴシック" charset="0"/>
              <a:cs typeface="Snell Roundhand Black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ko-KR" altLang="en-US" sz="6000" b="1" dirty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시편 </a:t>
            </a:r>
            <a:r>
              <a:rPr lang="en-US" altLang="ko-KR" sz="6000" b="1" dirty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23</a:t>
            </a:r>
            <a:r>
              <a:rPr lang="ko-KR" altLang="en-US" sz="6000" b="1" dirty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편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201613" y="1096963"/>
            <a:ext cx="8763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baseline="30000" dirty="0">
                <a:solidFill>
                  <a:srgbClr val="FFFF00"/>
                </a:solidFill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</a:rPr>
              <a:t>여호와는 나의 목자시니 내게 부족함이 없으리로다</a:t>
            </a:r>
            <a:r>
              <a:rPr lang="en-US" sz="2800" b="1" dirty="0">
                <a:solidFill>
                  <a:srgbClr val="FFFF00"/>
                </a:solidFill>
              </a:rPr>
              <a:t>.  </a:t>
            </a:r>
            <a:r>
              <a:rPr lang="en-US" sz="2800" b="1" baseline="30000" dirty="0">
                <a:solidFill>
                  <a:srgbClr val="FFFF00"/>
                </a:solidFill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</a:rPr>
              <a:t>그가 나를 푸른 풀밭에 누이시며 쉴 만한 물 가로 </a:t>
            </a:r>
            <a:r>
              <a:rPr lang="ko-KR" altLang="en-US" sz="2800" b="1" dirty="0" err="1">
                <a:solidFill>
                  <a:srgbClr val="FFFF00"/>
                </a:solidFill>
              </a:rPr>
              <a:t>인도하시는도다</a:t>
            </a:r>
            <a:r>
              <a:rPr lang="en-US" altLang="ko-KR" sz="2800" b="1" dirty="0">
                <a:solidFill>
                  <a:srgbClr val="FFFF00"/>
                </a:solidFill>
              </a:rPr>
              <a:t>.</a:t>
            </a:r>
            <a:r>
              <a:rPr lang="en-US" sz="2800" b="1" dirty="0">
                <a:solidFill>
                  <a:srgbClr val="FFFF00"/>
                </a:solidFill>
              </a:rPr>
              <a:t>  </a:t>
            </a:r>
            <a:r>
              <a:rPr lang="en-US" sz="2800" b="1" baseline="30000" dirty="0">
                <a:solidFill>
                  <a:srgbClr val="FFFF00"/>
                </a:solidFill>
              </a:rPr>
              <a:t>3</a:t>
            </a:r>
            <a:r>
              <a:rPr lang="ko-KR" altLang="en-US" sz="2800" b="1" dirty="0">
                <a:solidFill>
                  <a:srgbClr val="FFFF00"/>
                </a:solidFill>
              </a:rPr>
              <a:t>내 영혼을 소생시키시고 자기 이름을 위하여 의의 길로 </a:t>
            </a:r>
            <a:r>
              <a:rPr lang="ko-KR" altLang="en-US" sz="2800" b="1" dirty="0" err="1">
                <a:solidFill>
                  <a:srgbClr val="FFFF00"/>
                </a:solidFill>
              </a:rPr>
              <a:t>인도하시는도다</a:t>
            </a:r>
            <a:r>
              <a:rPr lang="en-US" sz="2800" b="1" dirty="0">
                <a:solidFill>
                  <a:srgbClr val="FFFF00"/>
                </a:solidFill>
              </a:rPr>
              <a:t>.  </a:t>
            </a:r>
            <a:r>
              <a:rPr lang="en-US" sz="2800" b="1" baseline="30000" dirty="0">
                <a:solidFill>
                  <a:srgbClr val="FFFF00"/>
                </a:solidFill>
              </a:rPr>
              <a:t>4</a:t>
            </a:r>
            <a:r>
              <a:rPr lang="ko-KR" altLang="en-US" sz="2800" b="1" dirty="0">
                <a:solidFill>
                  <a:srgbClr val="FFFF00"/>
                </a:solidFill>
              </a:rPr>
              <a:t>내가 사망의 음침한 골짜기로 다닐지라도 해를 두려워하지 않을 것은 주께서 나와 함께 하심이라</a:t>
            </a:r>
            <a:r>
              <a:rPr lang="en-US" altLang="ko-KR" sz="2800" b="1" dirty="0">
                <a:solidFill>
                  <a:srgbClr val="FFFF00"/>
                </a:solidFill>
              </a:rPr>
              <a:t>,</a:t>
            </a:r>
            <a:r>
              <a:rPr lang="ko-KR" altLang="en-US" sz="2800" b="1" dirty="0">
                <a:solidFill>
                  <a:srgbClr val="FFFF00"/>
                </a:solidFill>
              </a:rPr>
              <a:t> 주의 지팡이와 막대기가 나를 안위하시나이다</a:t>
            </a:r>
            <a:r>
              <a:rPr lang="en-US" sz="2800" b="1" dirty="0">
                <a:solidFill>
                  <a:srgbClr val="FFFF00"/>
                </a:solidFill>
              </a:rPr>
              <a:t>. </a:t>
            </a:r>
            <a:r>
              <a:rPr lang="en-US" sz="2800" b="1" baseline="30000" dirty="0">
                <a:solidFill>
                  <a:schemeClr val="bg1"/>
                </a:solidFill>
              </a:rPr>
              <a:t>5</a:t>
            </a:r>
            <a:r>
              <a:rPr lang="ko-KR" altLang="en-US" sz="2800" b="1" dirty="0">
                <a:solidFill>
                  <a:schemeClr val="bg1"/>
                </a:solidFill>
              </a:rPr>
              <a:t>주께서 내 원수의 목전에서 내게 상을 차려 주시고 기름을 내 머리에 부으셨으니 내 잔이 </a:t>
            </a:r>
            <a:r>
              <a:rPr lang="ko-KR" altLang="en-US" sz="2800" b="1" dirty="0" err="1">
                <a:solidFill>
                  <a:schemeClr val="bg1"/>
                </a:solidFill>
              </a:rPr>
              <a:t>넘치나이다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en-US" sz="2800" b="1" baseline="30000" dirty="0">
                <a:solidFill>
                  <a:schemeClr val="bg1"/>
                </a:solidFill>
              </a:rPr>
              <a:t>6</a:t>
            </a:r>
            <a:r>
              <a:rPr lang="ko-KR" altLang="en-US" sz="2800" b="1" dirty="0">
                <a:solidFill>
                  <a:schemeClr val="bg1"/>
                </a:solidFill>
              </a:rPr>
              <a:t>내 평생에 선하심과 인자하심이 반드시 나를 </a:t>
            </a:r>
            <a:r>
              <a:rPr lang="ko-KR" altLang="en-US" sz="2800" b="1" dirty="0" err="1">
                <a:solidFill>
                  <a:schemeClr val="bg1"/>
                </a:solidFill>
              </a:rPr>
              <a:t>따르리니</a:t>
            </a:r>
            <a:r>
              <a:rPr lang="ko-KR" altLang="en-US" sz="2800" b="1" dirty="0">
                <a:solidFill>
                  <a:schemeClr val="bg1"/>
                </a:solidFill>
              </a:rPr>
              <a:t> 내가 여호와의 집에 영원히 </a:t>
            </a:r>
            <a:r>
              <a:rPr lang="ko-KR" altLang="en-US" sz="2800" b="1" dirty="0" err="1">
                <a:solidFill>
                  <a:schemeClr val="bg1"/>
                </a:solidFill>
              </a:rPr>
              <a:t>살리로다</a:t>
            </a:r>
            <a:r>
              <a:rPr lang="en-US" altLang="ko-KR" sz="2800" b="1" dirty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19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6800" y="4884738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3.	(3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하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)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주께서는 당신의 이름을 </a:t>
            </a:r>
            <a:r>
              <a:rPr lang="ko-KR" altLang="en-US" b="1" dirty="0">
                <a:solidFill>
                  <a:srgbClr val="FFF69B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보호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하기 위하여 거룩한 인도하심을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공급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하셨다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endParaRPr lang="en-US" b="1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5800" y="1981200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A.	(1-3)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주께서 다윗을 만족시키는 방법은 모든 필요를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공급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하시는 것이었다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.</a:t>
            </a:r>
            <a:endParaRPr lang="en-US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66800" y="2903538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1.	(1-2)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주께서는 다윗을 만족시키는 양질의 음식과 휴식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,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그리고 물을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공급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하셨다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endParaRPr lang="en-US" b="1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3894138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2.	(3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상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)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주께서는 다윗의 영혼을 회복시켜 주는 영적인 휴식을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공급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하셨다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endParaRPr lang="en-US" b="1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ko-KR" altLang="en-US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시편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23</a:t>
            </a:r>
            <a:r>
              <a:rPr lang="ko-KR" altLang="en-US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편의 강해 개요</a:t>
            </a:r>
            <a:endParaRPr lang="en-US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4695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46</a:t>
            </a: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39302" name="Line 6"/>
          <p:cNvSpPr>
            <a:spLocks noChangeShapeType="1"/>
          </p:cNvSpPr>
          <p:nvPr/>
        </p:nvSpPr>
        <p:spPr bwMode="auto">
          <a:xfrm flipV="1">
            <a:off x="5334024" y="5255544"/>
            <a:ext cx="609600" cy="543594"/>
          </a:xfrm>
          <a:prstGeom prst="line">
            <a:avLst/>
          </a:prstGeom>
          <a:noFill/>
          <a:ln w="9525">
            <a:solidFill>
              <a:srgbClr val="FFF6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39303" name="Line 7"/>
          <p:cNvSpPr>
            <a:spLocks noChangeShapeType="1"/>
          </p:cNvSpPr>
          <p:nvPr/>
        </p:nvSpPr>
        <p:spPr bwMode="auto">
          <a:xfrm>
            <a:off x="1436914" y="1740607"/>
            <a:ext cx="609600" cy="441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39304" name="Line 8"/>
          <p:cNvSpPr>
            <a:spLocks noChangeShapeType="1"/>
          </p:cNvSpPr>
          <p:nvPr/>
        </p:nvSpPr>
        <p:spPr bwMode="auto">
          <a:xfrm flipH="1">
            <a:off x="1894138" y="1487370"/>
            <a:ext cx="3810000" cy="838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39305" name="Line 9"/>
          <p:cNvSpPr>
            <a:spLocks noChangeShapeType="1"/>
          </p:cNvSpPr>
          <p:nvPr/>
        </p:nvSpPr>
        <p:spPr bwMode="auto">
          <a:xfrm flipH="1">
            <a:off x="3113314" y="3551238"/>
            <a:ext cx="1153886" cy="7921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39306" name="Line 10"/>
          <p:cNvSpPr>
            <a:spLocks noChangeShapeType="1"/>
          </p:cNvSpPr>
          <p:nvPr/>
        </p:nvSpPr>
        <p:spPr bwMode="auto">
          <a:xfrm>
            <a:off x="2933711" y="4664865"/>
            <a:ext cx="495311" cy="75253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 flipH="1">
            <a:off x="5943624" y="1446280"/>
            <a:ext cx="1142975" cy="3429785"/>
          </a:xfrm>
          <a:prstGeom prst="line">
            <a:avLst/>
          </a:prstGeom>
          <a:noFill/>
          <a:ln w="9525">
            <a:solidFill>
              <a:srgbClr val="FFF6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0" y="1066800"/>
            <a:ext cx="922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I. (1-4)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[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마치 양의 목자와 같은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]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 하나님의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공급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과 </a:t>
            </a:r>
            <a:r>
              <a:rPr lang="ko-KR" altLang="en-US" b="1" dirty="0">
                <a:solidFill>
                  <a:srgbClr val="FFF69B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보호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에 대한 다윗의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반응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은 두려움이 아니라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평안함이었다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ea typeface="Arial" charset="0"/>
                <a:cs typeface="Arial" charset="0"/>
              </a:rPr>
              <a:t>.</a:t>
            </a:r>
            <a:endParaRPr lang="en-US" b="1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" y="5799138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B.	(4)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위험한 상황에서 자신을 </a:t>
            </a:r>
            <a:r>
              <a:rPr lang="ko-KR" altLang="en-US" b="1" dirty="0">
                <a:solidFill>
                  <a:srgbClr val="FFF69B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보호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하시는 주님께 다윗이 보인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반응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은 두려움을 없애는 것이었다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cs typeface="Arial" charset="0"/>
              </a:rPr>
              <a:t> </a:t>
            </a:r>
            <a:endParaRPr lang="en-US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730827" y="2752607"/>
            <a:ext cx="2383971" cy="64696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7" grpId="0"/>
      <p:bldP spid="16" grpId="0"/>
      <p:bldP spid="118796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nquet_of_Ahasuerus_Aert_de_Gelder_c168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8100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83" name="Rectangle 3"/>
          <p:cNvSpPr>
            <a:spLocks noGrp="1" noChangeArrowheads="1"/>
          </p:cNvSpPr>
          <p:nvPr>
            <p:ph type="title" idx="4294967295"/>
          </p:nvPr>
        </p:nvSpPr>
        <p:spPr>
          <a:effectLst/>
        </p:spPr>
        <p:txBody>
          <a:bodyPr/>
          <a:lstStyle/>
          <a:p>
            <a:pPr algn="l" eaLnBrk="1" hangingPunct="1">
              <a:defRPr/>
            </a:pPr>
            <a:r>
              <a:rPr lang="en-US" altLang="ko-KR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“</a:t>
            </a:r>
            <a:r>
              <a:rPr lang="ko-KR" altLang="en-US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주께서 내 원수의 목전에서 상을 차려 주시고</a:t>
            </a:r>
            <a:r>
              <a:rPr lang="en-US" altLang="ko-KR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”</a:t>
            </a:r>
            <a:r>
              <a:rPr lang="ko-KR" altLang="en-US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(</a:t>
            </a:r>
            <a:r>
              <a:rPr lang="en-US" altLang="ko-KR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5</a:t>
            </a:r>
            <a:r>
              <a:rPr lang="ko-KR" altLang="en-US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절</a:t>
            </a:r>
            <a:r>
              <a:rPr lang="en-US" altLang="ja-JP" sz="36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b="1" dirty="0"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9624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81492" y="3733800"/>
            <a:ext cx="1210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ko-KR" altLang="en-US" sz="4000" b="1" dirty="0">
                <a:solidFill>
                  <a:srgbClr val="FFFFFF"/>
                </a:solidFill>
              </a:rPr>
              <a:t>또는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5627688"/>
            <a:ext cx="3505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3200" b="1" dirty="0">
                <a:solidFill>
                  <a:srgbClr val="FFFFFF"/>
                </a:solidFill>
              </a:rPr>
              <a:t>양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0" y="5627688"/>
            <a:ext cx="274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3200" b="1" dirty="0">
                <a:solidFill>
                  <a:srgbClr val="FFFFFF"/>
                </a:solidFill>
              </a:rPr>
              <a:t>잔치하는 승리자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0" grpId="0" animBg="1"/>
      <p:bldP spid="9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nque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188" y="2362200"/>
            <a:ext cx="40878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07904" y="3733800"/>
            <a:ext cx="1210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ko-KR" altLang="en-US" sz="4000" b="1" dirty="0">
                <a:solidFill>
                  <a:srgbClr val="FFFFFF"/>
                </a:solidFill>
              </a:rPr>
              <a:t>또는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1600" y="5410200"/>
            <a:ext cx="35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3200" b="1" dirty="0" err="1">
                <a:solidFill>
                  <a:srgbClr val="FFFFFF"/>
                </a:solidFill>
              </a:rPr>
              <a:t>푸른초장의</a:t>
            </a:r>
            <a:r>
              <a:rPr lang="ko-KR" altLang="en-US" sz="3200" b="1" dirty="0">
                <a:solidFill>
                  <a:srgbClr val="FFFFFF"/>
                </a:solidFill>
              </a:rPr>
              <a:t> 만찬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27700" y="5410200"/>
            <a:ext cx="274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3200" b="1" dirty="0">
                <a:solidFill>
                  <a:srgbClr val="FFFFFF"/>
                </a:solidFill>
              </a:rPr>
              <a:t>문자 그대로의 만찬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10" name="Picture 2" descr="Landscape 080"/>
          <p:cNvPicPr>
            <a:picLocks noChangeAspect="1" noChangeArrowheads="1"/>
          </p:cNvPicPr>
          <p:nvPr/>
        </p:nvPicPr>
        <p:blipFill>
          <a:blip r:embed="rId4" cstate="screen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3581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1596F871-B348-C94D-B8B4-7700FB2E0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l" eaLnBrk="1" hangingPunct="1">
              <a:defRPr/>
            </a:pPr>
            <a:r>
              <a:rPr lang="en-US" altLang="ko-KR" sz="3600" b="1" ker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“</a:t>
            </a:r>
            <a:r>
              <a:rPr lang="ko-KR" altLang="en-US" sz="3600" b="1" ker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주께서 내 원수의 목전에서 상을 차려 주시고</a:t>
            </a:r>
            <a:r>
              <a:rPr lang="en-US" altLang="ko-KR" sz="3600" b="1" ker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”</a:t>
            </a:r>
            <a:r>
              <a:rPr lang="ko-KR" altLang="en-US" sz="3600" b="1" ker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altLang="ja-JP" sz="3600" b="1" ker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(</a:t>
            </a:r>
            <a:r>
              <a:rPr lang="en-US" altLang="ko-KR" sz="3600" b="1" ker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5</a:t>
            </a:r>
            <a:r>
              <a:rPr lang="ko-KR" altLang="en-US" sz="3600" b="1" ker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절</a:t>
            </a:r>
            <a:r>
              <a:rPr lang="en-US" altLang="ja-JP" sz="3600" b="1" ker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b="1" kern="0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0" grpId="0" animBg="1"/>
      <p:bldP spid="9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1" name="Rectangle 3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ko-KR" alt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시편 </a:t>
            </a:r>
            <a:r>
              <a:rPr lang="en-US" altLang="ko-KR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23</a:t>
            </a:r>
            <a:r>
              <a:rPr lang="ko-KR" alt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편의 강해 개요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-498600" y="1600200"/>
            <a:ext cx="94630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II. (5)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하나님께서 다윗에게 당신의 선하심을 보이신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방법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은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,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다윗의 대적들 앞에서 연회를 베풀고 승리자를 높이듯이 그를 칭송하신 것이다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endParaRPr lang="en-US" altLang="ko-KR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 lvl="2">
              <a:defRPr/>
            </a:pPr>
            <a:endParaRPr lang="en-US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A.	(5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절 상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)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주께서 적들 앞에서 연회를 베풀어 승리자를 높이듯이 다윗을 보호하시고 칭송해 주셨다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endParaRPr lang="en-US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 lvl="3">
              <a:defRPr/>
            </a:pPr>
            <a:endParaRPr lang="en-US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B.	(5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절 중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)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주께서 다윗을 존중하셨다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endParaRPr lang="en-US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 lvl="3">
              <a:defRPr/>
            </a:pPr>
            <a:endParaRPr lang="en-US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C.	(5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절 하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)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주께서 다윗이 누릴 수 있는 것보다 더 많은 축복을 주셨다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cs typeface="Arial" charset="0"/>
              </a:rPr>
              <a:t> </a:t>
            </a:r>
            <a:endParaRPr lang="en-US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 lvl="3">
              <a:defRPr/>
            </a:pPr>
            <a:endParaRPr lang="en-US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0836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cs typeface="Arial" charset="0"/>
              </a:rPr>
              <a:t>46</a:t>
            </a:r>
            <a:endParaRPr lang="en-US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5313" y="2668588"/>
            <a:ext cx="8320087" cy="40005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i="1" dirty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“</a:t>
            </a:r>
            <a:r>
              <a:rPr lang="ko-KR" altLang="en-US" sz="2000" b="1" i="1" dirty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주께서 내 원수의 목전에서 내게 상을 차려 주시고</a:t>
            </a:r>
            <a:endParaRPr lang="en-US" sz="2000" i="1" dirty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313" y="3789363"/>
            <a:ext cx="6748462" cy="40005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i="1" dirty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“</a:t>
            </a:r>
            <a:r>
              <a:rPr lang="ko-KR" altLang="en-US" sz="2000" b="1" i="1" dirty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기름을 내 머리에 부으셨으니</a:t>
            </a:r>
            <a:r>
              <a:rPr lang="en-US" altLang="ko-KR" sz="2000" b="1" i="1" dirty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”</a:t>
            </a:r>
            <a:endParaRPr lang="en-US" sz="2000" i="1" dirty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5313" y="4581525"/>
            <a:ext cx="6748462" cy="40005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i="1" dirty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“</a:t>
            </a:r>
            <a:r>
              <a:rPr lang="ko-KR" altLang="en-US" sz="2000" b="1" i="1" dirty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내 잔이 </a:t>
            </a:r>
            <a:r>
              <a:rPr lang="ko-KR" altLang="en-US" sz="2000" b="1" i="1" dirty="0" err="1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넘치나이다</a:t>
            </a:r>
            <a:r>
              <a:rPr lang="en-US" altLang="ko-KR" sz="2000" b="1" i="1" dirty="0">
                <a:solidFill>
                  <a:srgbClr val="FFFF00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</a:rPr>
              <a:t>.”</a:t>
            </a:r>
            <a:endParaRPr lang="en-US" sz="2000" i="1" dirty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2" grpId="0" build="p"/>
      <p:bldP spid="2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ko-KR" altLang="en-US" sz="6000" b="1" dirty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시편 </a:t>
            </a:r>
            <a:r>
              <a:rPr lang="en-US" altLang="ko-KR" sz="6000" b="1" dirty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23</a:t>
            </a:r>
            <a:r>
              <a:rPr lang="ko-KR" altLang="en-US" sz="6000" b="1" dirty="0">
                <a:solidFill>
                  <a:schemeClr val="bg1"/>
                </a:solidFill>
                <a:latin typeface="Aramis Regular" charset="0"/>
                <a:ea typeface="ＭＳ Ｐゴシック" charset="0"/>
                <a:cs typeface="ＭＳ Ｐゴシック" charset="0"/>
              </a:rPr>
              <a:t>편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201613" y="1096963"/>
            <a:ext cx="8763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baseline="30000" dirty="0">
                <a:solidFill>
                  <a:schemeClr val="bg1"/>
                </a:solidFill>
              </a:rPr>
              <a:t>1</a:t>
            </a:r>
            <a:r>
              <a:rPr lang="ko-KR" altLang="en-US" sz="2800" b="1" dirty="0">
                <a:solidFill>
                  <a:schemeClr val="bg1"/>
                </a:solidFill>
              </a:rPr>
              <a:t>여호와는 나의 목자시니 내게 부족함이 없으리로다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en-US" sz="2800" b="1" baseline="30000" dirty="0">
                <a:solidFill>
                  <a:schemeClr val="bg1"/>
                </a:solidFill>
              </a:rPr>
              <a:t>2</a:t>
            </a:r>
            <a:r>
              <a:rPr lang="ko-KR" altLang="en-US" sz="2800" b="1" dirty="0">
                <a:solidFill>
                  <a:schemeClr val="bg1"/>
                </a:solidFill>
              </a:rPr>
              <a:t>그가 나를 푸른 풀밭에 누이시며 쉴 만한 물 가로 </a:t>
            </a:r>
            <a:r>
              <a:rPr lang="ko-KR" altLang="en-US" sz="2800" b="1" dirty="0" err="1">
                <a:solidFill>
                  <a:schemeClr val="bg1"/>
                </a:solidFill>
              </a:rPr>
              <a:t>인도하시는도다</a:t>
            </a:r>
            <a:r>
              <a:rPr lang="en-US" altLang="ko-KR" sz="2800" b="1" dirty="0">
                <a:solidFill>
                  <a:schemeClr val="bg1"/>
                </a:solidFill>
              </a:rPr>
              <a:t>.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  <a:r>
              <a:rPr lang="en-US" sz="2800" b="1" baseline="30000" dirty="0">
                <a:solidFill>
                  <a:schemeClr val="bg1"/>
                </a:solidFill>
              </a:rPr>
              <a:t>3</a:t>
            </a:r>
            <a:r>
              <a:rPr lang="ko-KR" altLang="en-US" sz="2800" b="1" dirty="0">
                <a:solidFill>
                  <a:schemeClr val="bg1"/>
                </a:solidFill>
              </a:rPr>
              <a:t>내 영혼을 소생시키시고 자기 이름을 위하여 의의 길로 </a:t>
            </a:r>
            <a:r>
              <a:rPr lang="ko-KR" altLang="en-US" sz="2800" b="1" dirty="0" err="1">
                <a:solidFill>
                  <a:schemeClr val="bg1"/>
                </a:solidFill>
              </a:rPr>
              <a:t>인도하시는도다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en-US" sz="2800" b="1" baseline="30000" dirty="0">
                <a:solidFill>
                  <a:schemeClr val="bg1"/>
                </a:solidFill>
              </a:rPr>
              <a:t>4</a:t>
            </a:r>
            <a:r>
              <a:rPr lang="ko-KR" altLang="en-US" sz="2800" b="1" dirty="0">
                <a:solidFill>
                  <a:schemeClr val="bg1"/>
                </a:solidFill>
              </a:rPr>
              <a:t>내가 사망의 음침한 골짜기로 다닐지라도 해를 두려워하지 않을 것은 주께서 나와 함께 하심이라</a:t>
            </a:r>
            <a:r>
              <a:rPr lang="en-US" altLang="ko-KR" sz="2800" b="1" dirty="0">
                <a:solidFill>
                  <a:schemeClr val="bg1"/>
                </a:solidFill>
              </a:rPr>
              <a:t>,</a:t>
            </a:r>
            <a:r>
              <a:rPr lang="ko-KR" altLang="en-US" sz="2800" b="1" dirty="0">
                <a:solidFill>
                  <a:schemeClr val="bg1"/>
                </a:solidFill>
              </a:rPr>
              <a:t> 주의 지팡이와 막대기가 나를 안위하시나이다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en-US" sz="2800" b="1" baseline="30000" dirty="0">
                <a:solidFill>
                  <a:schemeClr val="bg1"/>
                </a:solidFill>
              </a:rPr>
              <a:t>5</a:t>
            </a:r>
            <a:r>
              <a:rPr lang="ko-KR" altLang="en-US" sz="2800" b="1" dirty="0">
                <a:solidFill>
                  <a:schemeClr val="bg1"/>
                </a:solidFill>
              </a:rPr>
              <a:t>주께서 내 원수의 목전에서 내게 상을 차려 주시고 기름을 내 머리에 부으셨으니 내 잔이 </a:t>
            </a:r>
            <a:r>
              <a:rPr lang="ko-KR" altLang="en-US" sz="2800" b="1" dirty="0" err="1">
                <a:solidFill>
                  <a:schemeClr val="bg1"/>
                </a:solidFill>
              </a:rPr>
              <a:t>넘치나이다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en-US" sz="2800" b="1" baseline="30000" dirty="0">
                <a:solidFill>
                  <a:srgbClr val="FFFF00"/>
                </a:solidFill>
              </a:rPr>
              <a:t>6</a:t>
            </a:r>
            <a:r>
              <a:rPr lang="ko-KR" altLang="en-US" sz="2800" b="1" dirty="0">
                <a:solidFill>
                  <a:srgbClr val="FFFF00"/>
                </a:solidFill>
              </a:rPr>
              <a:t>내 평생에 선하심과 인자하심이 반드시 나를 </a:t>
            </a:r>
            <a:r>
              <a:rPr lang="ko-KR" altLang="en-US" sz="2800" b="1" dirty="0" err="1">
                <a:solidFill>
                  <a:srgbClr val="FFFF00"/>
                </a:solidFill>
              </a:rPr>
              <a:t>따르리니</a:t>
            </a:r>
            <a:r>
              <a:rPr lang="ko-KR" altLang="en-US" sz="2800" b="1" dirty="0">
                <a:solidFill>
                  <a:srgbClr val="FFFF00"/>
                </a:solidFill>
              </a:rPr>
              <a:t> 내가 여호와의 집에 영원히 </a:t>
            </a:r>
            <a:r>
              <a:rPr lang="ko-KR" altLang="en-US" sz="2800" b="1" dirty="0" err="1">
                <a:solidFill>
                  <a:srgbClr val="FFFF00"/>
                </a:solidFill>
              </a:rPr>
              <a:t>살리로다</a:t>
            </a:r>
            <a:r>
              <a:rPr lang="en-US" altLang="ko-KR" sz="2800" b="1" dirty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13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ko-KR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ko-KR" alt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주의 집에 영원히 거하는 것</a:t>
            </a:r>
            <a:r>
              <a:rPr lang="en-US" altLang="ko-KR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ko-KR" alt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은 무엇인가</a:t>
            </a:r>
            <a:r>
              <a:rPr lang="en-US" altLang="ko-KR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41800" y="3733800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ko-KR" altLang="en-US" b="1" dirty="0">
                <a:solidFill>
                  <a:srgbClr val="FFFFFF"/>
                </a:solidFill>
              </a:rPr>
              <a:t>또는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SETTING-UP-THE-TABERNA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eaveny mans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5410200"/>
            <a:ext cx="35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3200" b="1" dirty="0">
                <a:solidFill>
                  <a:srgbClr val="FFFFFF"/>
                </a:solidFill>
              </a:rPr>
              <a:t>천국 집에 사는 것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0" y="5410200"/>
            <a:ext cx="274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3200" b="1" dirty="0" err="1">
                <a:solidFill>
                  <a:srgbClr val="FFFFFF"/>
                </a:solidFill>
              </a:rPr>
              <a:t>성막</a:t>
            </a:r>
            <a:r>
              <a:rPr lang="ko-KR" altLang="en-US" sz="3200" b="1" dirty="0">
                <a:solidFill>
                  <a:srgbClr val="FFFFFF"/>
                </a:solidFill>
              </a:rPr>
              <a:t> 예배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43009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-547688" y="1600200"/>
            <a:ext cx="94630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lvl="2">
              <a:defRPr/>
            </a:pPr>
            <a:r>
              <a:rPr 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III. (6) </a:t>
            </a:r>
            <a:r>
              <a:rPr lang="ko-KR" alt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하나님의 계속적인 선하심에 대한 다윗의 </a:t>
            </a:r>
            <a:r>
              <a:rPr lang="ko-KR" altLang="en-US" b="1" dirty="0">
                <a:solidFill>
                  <a:srgbClr val="FFFF00"/>
                </a:solidFill>
                <a:ea typeface="Arial" charset="0"/>
                <a:cs typeface="Arial" charset="0"/>
              </a:rPr>
              <a:t>반응</a:t>
            </a:r>
            <a:r>
              <a:rPr lang="ko-KR" alt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은 남은 생애 동안 성소에서 주님과 거하기로 결심하는 것이었다</a:t>
            </a:r>
            <a:r>
              <a:rPr lang="en-US" altLang="ko-KR" b="1" dirty="0">
                <a:solidFill>
                  <a:schemeClr val="bg1"/>
                </a:solidFill>
                <a:ea typeface="Arial" charset="0"/>
                <a:cs typeface="Arial" charset="0"/>
              </a:rPr>
              <a:t>.</a:t>
            </a:r>
            <a:br>
              <a:rPr lang="en-US" altLang="ko-KR" b="1" dirty="0">
                <a:solidFill>
                  <a:schemeClr val="bg1"/>
                </a:solidFill>
                <a:ea typeface="Arial" charset="0"/>
                <a:cs typeface="Arial" charset="0"/>
              </a:rPr>
            </a:br>
            <a:endParaRPr lang="en-US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A.	(6</a:t>
            </a:r>
            <a:r>
              <a:rPr lang="ko-KR" alt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절 상</a:t>
            </a:r>
            <a:r>
              <a:rPr 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) </a:t>
            </a:r>
            <a:r>
              <a:rPr lang="ko-KR" alt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다윗은 주께서 남은 생애 동안 그에게 </a:t>
            </a:r>
            <a:r>
              <a:rPr lang="ko-KR" altLang="en-US" b="1" dirty="0">
                <a:solidFill>
                  <a:srgbClr val="FFFF00"/>
                </a:solidFill>
                <a:ea typeface="Arial" charset="0"/>
                <a:cs typeface="Arial" charset="0"/>
              </a:rPr>
              <a:t>선하심을 나타내실 것</a:t>
            </a:r>
            <a:r>
              <a:rPr lang="ko-KR" alt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이라는 확신을 표현했다</a:t>
            </a:r>
            <a:r>
              <a:rPr lang="en-US" altLang="ko-KR" b="1" dirty="0">
                <a:solidFill>
                  <a:schemeClr val="bg1"/>
                </a:solidFill>
                <a:ea typeface="Arial" charset="0"/>
                <a:cs typeface="Arial" charset="0"/>
              </a:rPr>
              <a:t>.</a:t>
            </a:r>
            <a:r>
              <a:rPr lang="ko-KR" alt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endParaRPr lang="en-US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lvl="3">
              <a:defRPr/>
            </a:pPr>
            <a:endParaRPr lang="en-US" b="1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lvl="3">
              <a:defRPr/>
            </a:pPr>
            <a:r>
              <a:rPr 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B.	(6</a:t>
            </a:r>
            <a:r>
              <a:rPr lang="ko-KR" alt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절 하</a:t>
            </a:r>
            <a:r>
              <a:rPr 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) </a:t>
            </a:r>
            <a:r>
              <a:rPr lang="ko-KR" alt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다윗의 반응은 남은 생애 동안 성소에서 하나님과 </a:t>
            </a:r>
            <a:r>
              <a:rPr lang="ko-KR" altLang="en-US" b="1" dirty="0">
                <a:solidFill>
                  <a:srgbClr val="FFFF00"/>
                </a:solidFill>
                <a:ea typeface="Arial" charset="0"/>
                <a:cs typeface="Arial" charset="0"/>
              </a:rPr>
              <a:t>거하기로 결심하는 것</a:t>
            </a:r>
            <a:r>
              <a:rPr lang="ko-KR" alt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이었다</a:t>
            </a:r>
            <a:r>
              <a:rPr lang="en-US" altLang="ko-KR" b="1" dirty="0">
                <a:solidFill>
                  <a:schemeClr val="bg1"/>
                </a:solidFill>
                <a:ea typeface="Arial" charset="0"/>
                <a:cs typeface="Arial" charset="0"/>
              </a:rPr>
              <a:t>.</a:t>
            </a:r>
            <a:r>
              <a:rPr lang="ko-KR" altLang="en-US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endParaRPr lang="en-US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26980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cs typeface="Arial" charset="0"/>
              </a:rPr>
              <a:t>46</a:t>
            </a:r>
            <a:endParaRPr lang="en-US">
              <a:cs typeface="Arial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B83F928-DA04-AF4D-B448-AB22FE58C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eaLnBrk="1" hangingPunct="1">
              <a:defRPr/>
            </a:pPr>
            <a:r>
              <a:rPr lang="ko-KR" altLang="en-US" ker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시편 </a:t>
            </a:r>
            <a:r>
              <a:rPr lang="en-US" altLang="ko-KR" ker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23</a:t>
            </a:r>
            <a:r>
              <a:rPr lang="ko-KR" altLang="en-US" ker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편의 강해 개요</a:t>
            </a:r>
            <a:endParaRPr lang="en-US" kern="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eMoreVagu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66" t="10992" r="22310" b="598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  <a:cs typeface="Osaka" charset="0"/>
              </a:rPr>
              <a:t>What do you do for a living?</a:t>
            </a:r>
          </a:p>
        </p:txBody>
      </p:sp>
      <p:sp>
        <p:nvSpPr>
          <p:cNvPr id="74755" name="Rounded Rectangular Callout 2"/>
          <p:cNvSpPr>
            <a:spLocks noChangeArrowheads="1"/>
          </p:cNvSpPr>
          <p:nvPr/>
        </p:nvSpPr>
        <p:spPr bwMode="auto">
          <a:xfrm rot="10800000" flipV="1">
            <a:off x="0" y="-34925"/>
            <a:ext cx="5400675" cy="1773238"/>
          </a:xfrm>
          <a:prstGeom prst="wedgeRoundRectCallout">
            <a:avLst>
              <a:gd name="adj1" fmla="val -23028"/>
              <a:gd name="adj2" fmla="val 9875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ko-KR" altLang="en-US" sz="4800" dirty="0"/>
              <a:t>너 무슨 일해</a:t>
            </a:r>
            <a:r>
              <a:rPr lang="en-US" altLang="ko-KR" sz="4800" dirty="0"/>
              <a:t>?</a:t>
            </a:r>
            <a:endParaRPr lang="en-US" dirty="0"/>
          </a:p>
        </p:txBody>
      </p:sp>
      <p:sp>
        <p:nvSpPr>
          <p:cNvPr id="74756" name="Rounded Rectangular Callout 5"/>
          <p:cNvSpPr>
            <a:spLocks noChangeArrowheads="1"/>
          </p:cNvSpPr>
          <p:nvPr/>
        </p:nvSpPr>
        <p:spPr bwMode="auto">
          <a:xfrm rot="10800000" flipV="1">
            <a:off x="5652119" y="115888"/>
            <a:ext cx="3528393" cy="1728787"/>
          </a:xfrm>
          <a:prstGeom prst="wedgeRoundRectCallout">
            <a:avLst>
              <a:gd name="adj1" fmla="val -24500"/>
              <a:gd name="adj2" fmla="val 11470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95963" y="549275"/>
            <a:ext cx="327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4800" dirty="0">
                <a:solidFill>
                  <a:srgbClr val="FFFFFF"/>
                </a:solidFill>
              </a:rPr>
              <a:t>나 일해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7013" y="0"/>
            <a:ext cx="9371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-706438" y="2971800"/>
            <a:ext cx="96980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1524000" lvl="2" indent="-609600">
              <a:buFont typeface="Arial" charset="0"/>
              <a:buAutoNum type="romanUcPeriod"/>
              <a:defRPr/>
            </a:pPr>
            <a:r>
              <a:rPr lang="en-US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(1-4) </a:t>
            </a:r>
            <a:r>
              <a:rPr lang="en-US" altLang="ko-KR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(</a:t>
            </a:r>
            <a:r>
              <a:rPr lang="ko-KR" altLang="en-US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목자가 그의 양들을 위해 하듯이</a:t>
            </a:r>
            <a:r>
              <a:rPr lang="en-US" altLang="ko-KR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)</a:t>
            </a:r>
            <a:r>
              <a:rPr lang="ko-KR" altLang="en-US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하나님의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 pitchFamily="-112" charset="-128"/>
                <a:cs typeface="Arial"/>
              </a:rPr>
              <a:t>공급</a:t>
            </a:r>
            <a:r>
              <a:rPr lang="ko-KR" altLang="en-US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과 </a:t>
            </a:r>
            <a:r>
              <a:rPr lang="ko-KR" altLang="en-US" b="1" dirty="0">
                <a:solidFill>
                  <a:srgbClr val="FFF69B"/>
                </a:solidFill>
                <a:latin typeface="Arial"/>
                <a:ea typeface="ＭＳ Ｐゴシック" pitchFamily="-112" charset="-128"/>
                <a:cs typeface="Arial"/>
              </a:rPr>
              <a:t>보호하심</a:t>
            </a:r>
            <a:r>
              <a:rPr lang="ko-KR" altLang="en-US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에 대한 다윗의 </a:t>
            </a:r>
            <a:r>
              <a:rPr lang="ko-KR" altLang="en-US" b="1" dirty="0">
                <a:solidFill>
                  <a:srgbClr val="FFFF00"/>
                </a:solidFill>
                <a:latin typeface="Arial"/>
                <a:ea typeface="ＭＳ Ｐゴシック" pitchFamily="-112" charset="-128"/>
                <a:cs typeface="Arial"/>
              </a:rPr>
              <a:t>반응</a:t>
            </a:r>
            <a:r>
              <a:rPr lang="ko-KR" altLang="en-US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은 두려움이 아니라 </a:t>
            </a:r>
            <a:r>
              <a:rPr lang="ko-KR" altLang="en-US" b="1" dirty="0" err="1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평안함이었다</a:t>
            </a:r>
            <a:r>
              <a:rPr lang="en-US" altLang="ko-KR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.</a:t>
            </a:r>
            <a:r>
              <a:rPr lang="ko-KR" altLang="en-US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endParaRPr lang="en-US" b="1" dirty="0">
              <a:solidFill>
                <a:schemeClr val="bg1"/>
              </a:solidFill>
              <a:latin typeface="Arial"/>
              <a:ea typeface="ＭＳ Ｐゴシック" pitchFamily="-112" charset="-128"/>
              <a:cs typeface="Arial"/>
            </a:endParaRPr>
          </a:p>
          <a:p>
            <a:pPr marL="1524000" lvl="2" indent="-609600">
              <a:buFont typeface="Arial" charset="0"/>
              <a:buAutoNum type="romanUcPeriod"/>
              <a:defRPr/>
            </a:pPr>
            <a:r>
              <a:rPr lang="en-US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(5) </a:t>
            </a:r>
            <a:r>
              <a:rPr lang="ko-KR" altLang="en-US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하나님께서 다윗에게 선하심을 보이신 </a:t>
            </a:r>
            <a:r>
              <a:rPr lang="ko-KR" altLang="en-US" b="1" dirty="0">
                <a:solidFill>
                  <a:srgbClr val="FFFF00"/>
                </a:solidFill>
                <a:latin typeface="Arial"/>
                <a:ea typeface="ＭＳ Ｐゴシック" pitchFamily="-112" charset="-128"/>
                <a:cs typeface="Arial"/>
              </a:rPr>
              <a:t>방법</a:t>
            </a:r>
            <a:r>
              <a:rPr lang="ko-KR" altLang="en-US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은 그의 적들 앞에서 만찬을 베푸시고</a:t>
            </a:r>
            <a:r>
              <a:rPr lang="en-US" altLang="ko-KR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,</a:t>
            </a:r>
            <a:r>
              <a:rPr lang="ko-KR" altLang="en-US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승리자를 높이듯이 그를 </a:t>
            </a:r>
            <a:r>
              <a:rPr lang="ko-KR" altLang="en-US" b="1" dirty="0" err="1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칭소하시는</a:t>
            </a:r>
            <a:r>
              <a:rPr lang="ko-KR" altLang="en-US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것이었다</a:t>
            </a:r>
            <a:r>
              <a:rPr lang="en-US" altLang="ko-KR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.</a:t>
            </a:r>
            <a:r>
              <a:rPr lang="ko-KR" altLang="en-US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endParaRPr lang="en-US" b="1" dirty="0">
              <a:solidFill>
                <a:schemeClr val="bg1"/>
              </a:solidFill>
              <a:latin typeface="Arial"/>
              <a:ea typeface="ＭＳ Ｐゴシック" pitchFamily="-112" charset="-128"/>
              <a:cs typeface="Arial"/>
            </a:endParaRPr>
          </a:p>
          <a:p>
            <a:pPr marL="1524000" lvl="2" indent="-609600">
              <a:buFont typeface="Arial" charset="0"/>
              <a:buAutoNum type="romanUcPeriod"/>
              <a:defRPr/>
            </a:pPr>
            <a:r>
              <a:rPr lang="en-US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(6) </a:t>
            </a:r>
            <a:r>
              <a:rPr lang="ko-KR" altLang="en-US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다윗이 하나님의 계속되는 선하심에 대해 보인 </a:t>
            </a:r>
            <a:r>
              <a:rPr lang="ko-KR" altLang="en-US" b="1" dirty="0">
                <a:solidFill>
                  <a:srgbClr val="FFFF00"/>
                </a:solidFill>
                <a:latin typeface="Arial"/>
                <a:ea typeface="ＭＳ Ｐゴシック" pitchFamily="-112" charset="-128"/>
                <a:cs typeface="Arial"/>
              </a:rPr>
              <a:t>반응</a:t>
            </a:r>
            <a:r>
              <a:rPr lang="ko-KR" altLang="en-US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은 남은 생애 동안 성소에 머물며 주와 교제하기로 결심하는 것이었다</a:t>
            </a:r>
            <a:r>
              <a:rPr lang="en-US" altLang="ko-KR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.</a:t>
            </a:r>
            <a:r>
              <a:rPr lang="ko-KR" altLang="en-US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 </a:t>
            </a:r>
            <a:endParaRPr lang="en-US" b="1" dirty="0">
              <a:solidFill>
                <a:schemeClr val="bg1"/>
              </a:solidFill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129028" name="Text Box 5"/>
          <p:cNvSpPr txBox="1">
            <a:spLocks noChangeArrowheads="1"/>
          </p:cNvSpPr>
          <p:nvPr/>
        </p:nvSpPr>
        <p:spPr bwMode="auto">
          <a:xfrm>
            <a:off x="8531225" y="76200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cs typeface="Arial" charset="0"/>
              </a:rPr>
              <a:t>46</a:t>
            </a:r>
            <a:endParaRPr lang="en-US">
              <a:cs typeface="Arial" charset="0"/>
            </a:endParaRP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8763000" cy="1200329"/>
          </a:xfrm>
          <a:prstGeom prst="rect">
            <a:avLst/>
          </a:prstGeom>
          <a:gradFill rotWithShape="0">
            <a:gsLst>
              <a:gs pos="0">
                <a:srgbClr val="0A5C14"/>
              </a:gs>
              <a:gs pos="100000">
                <a:srgbClr val="0A5C14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강해 아이디어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: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다윗이 공급하시고 자신을 칭송해 주시는 하나님의 선하심에 대해서 보인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반응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은 남은 생애 동안 성소에서 두려움 없이 하나님과 거하는 것이었다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72212B-3A87-CA41-958F-962359846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eaLnBrk="1" hangingPunct="1">
              <a:defRPr/>
            </a:pPr>
            <a:r>
              <a:rPr lang="ko-KR" altLang="en-US" ker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시편 </a:t>
            </a:r>
            <a:r>
              <a:rPr lang="en-US" altLang="ko-KR" ker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23</a:t>
            </a:r>
            <a:r>
              <a:rPr lang="ko-KR" altLang="en-US" ker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편의 강해 개요</a:t>
            </a:r>
            <a:endParaRPr lang="en-US" kern="0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/>
      <p:bldP spid="4485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" descr="reconci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6350"/>
            <a:ext cx="9136062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813"/>
            <a:ext cx="4859338" cy="244792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800" dirty="0">
                <a:latin typeface="Arial" charset="0"/>
                <a:ea typeface="ＭＳ Ｐゴシック" charset="0"/>
                <a:cs typeface="ＭＳ Ｐゴシック" charset="0"/>
              </a:rPr>
              <a:t>관계 회복의 </a:t>
            </a:r>
            <a:br>
              <a:rPr lang="en-US" altLang="ko-KR" sz="4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ko-KR" altLang="en-US" sz="4800" dirty="0">
                <a:latin typeface="Arial" charset="0"/>
                <a:ea typeface="ＭＳ Ｐゴシック" charset="0"/>
                <a:cs typeface="ＭＳ Ｐゴシック" charset="0"/>
              </a:rPr>
              <a:t>방법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6858000"/>
            <a:ext cx="6400800" cy="1752600"/>
          </a:xfrm>
        </p:spPr>
        <p:txBody>
          <a:bodyPr/>
          <a:lstStyle/>
          <a:p>
            <a:pPr eaLnBrk="1" hangingPunct="1"/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10 December 2006</a:t>
            </a:r>
          </a:p>
          <a:p>
            <a:pPr eaLnBrk="1" hangingPunct="1"/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6 March 2011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7685088" y="1062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31077" name="Picture 5" descr="oth-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5875"/>
            <a:ext cx="14827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188" y="4941888"/>
            <a:ext cx="7772400" cy="1800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ko-KR" altLang="en-US" sz="4400" b="1" i="1" dirty="0">
                <a:solidFill>
                  <a:srgbClr val="FFFFFF"/>
                </a:solidFill>
              </a:rPr>
              <a:t>마태복음</a:t>
            </a:r>
            <a:r>
              <a:rPr lang="en-US" sz="4400" b="1" i="1" dirty="0">
                <a:solidFill>
                  <a:srgbClr val="FFFFFF"/>
                </a:solidFill>
              </a:rPr>
              <a:t> 18:15-20 </a:t>
            </a:r>
            <a:br>
              <a:rPr lang="en-US" sz="4400" b="1" i="1" dirty="0">
                <a:solidFill>
                  <a:srgbClr val="FFFFFF"/>
                </a:solidFill>
              </a:rPr>
            </a:br>
            <a:r>
              <a:rPr lang="ko-KR" altLang="en-US" sz="4400" b="1" i="1" dirty="0">
                <a:solidFill>
                  <a:srgbClr val="FFFFFF"/>
                </a:solidFill>
              </a:rPr>
              <a:t>해석 개요</a:t>
            </a:r>
            <a:endParaRPr lang="en-US" sz="4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76" name="AutoShape 1068"/>
          <p:cNvSpPr>
            <a:spLocks noChangeArrowheads="1"/>
          </p:cNvSpPr>
          <p:nvPr/>
        </p:nvSpPr>
        <p:spPr bwMode="auto">
          <a:xfrm>
            <a:off x="0" y="3352800"/>
            <a:ext cx="6400800" cy="3505200"/>
          </a:xfrm>
          <a:prstGeom prst="rightArrowCallout">
            <a:avLst>
              <a:gd name="adj1" fmla="val 25000"/>
              <a:gd name="adj2" fmla="val 25000"/>
              <a:gd name="adj3" fmla="val 30435"/>
              <a:gd name="adj4" fmla="val 66667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33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ko-KR" altLang="en-US" sz="3600" dirty="0">
                <a:latin typeface="Helvetica" charset="0"/>
                <a:ea typeface="ＭＳ Ｐゴシック" charset="0"/>
                <a:cs typeface="ＭＳ Ｐゴシック" charset="0"/>
              </a:rPr>
              <a:t>마태복음</a:t>
            </a:r>
            <a:r>
              <a:rPr kumimoji="0" lang="en-US" sz="3600" dirty="0">
                <a:latin typeface="Helvetica" charset="0"/>
                <a:ea typeface="ＭＳ Ｐゴシック" charset="0"/>
                <a:cs typeface="ＭＳ Ｐゴシック" charset="0"/>
              </a:rPr>
              <a:t> 18:15-20</a:t>
            </a:r>
            <a:endParaRPr kumimoji="0"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8074" name="AutoShape 1066"/>
          <p:cNvSpPr>
            <a:spLocks noChangeArrowheads="1"/>
          </p:cNvSpPr>
          <p:nvPr/>
        </p:nvSpPr>
        <p:spPr bwMode="auto">
          <a:xfrm>
            <a:off x="0" y="838200"/>
            <a:ext cx="6400800" cy="3505200"/>
          </a:xfrm>
          <a:prstGeom prst="rightArrowCallout">
            <a:avLst>
              <a:gd name="adj1" fmla="val 25000"/>
              <a:gd name="adj2" fmla="val 25000"/>
              <a:gd name="adj3" fmla="val 30435"/>
              <a:gd name="adj4" fmla="val 6666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71" name="Rectangle 1063"/>
          <p:cNvSpPr>
            <a:spLocks noChangeArrowheads="1"/>
          </p:cNvSpPr>
          <p:nvPr/>
        </p:nvSpPr>
        <p:spPr bwMode="auto">
          <a:xfrm>
            <a:off x="34925" y="838200"/>
            <a:ext cx="9144000" cy="6019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kumimoji="1" lang="ko-KR" altLang="en-US" sz="2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네 형제가 죄를 범하거든 가서 너와 그 사람과만 상대하여 권고하라</a:t>
            </a:r>
            <a:r>
              <a:rPr kumimoji="1" lang="en-US" altLang="ko-KR" sz="2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.</a:t>
            </a:r>
            <a:r>
              <a:rPr kumimoji="1" lang="ko-KR" altLang="en-US" sz="2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만일 들으면 네가 네 형제를 얻은 것이요</a:t>
            </a:r>
            <a:r>
              <a:rPr kumimoji="1" lang="en-US" altLang="ko-KR" sz="2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.</a:t>
            </a:r>
            <a:r>
              <a:rPr kumimoji="1" lang="en-US" sz="2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600" b="1" baseline="30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16</a:t>
            </a:r>
            <a:r>
              <a:rPr kumimoji="1" lang="ko-KR" altLang="en-US" sz="2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만일 듣지 않거든 한두 사람을 데리고 가서 두세 증인의 입으로 말마다 확증하게 하라</a:t>
            </a:r>
            <a:r>
              <a:rPr kumimoji="1" lang="en-US" altLang="ko-KR" sz="2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.</a:t>
            </a:r>
            <a:r>
              <a:rPr kumimoji="1" lang="en-US" sz="2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kumimoji="1" lang="en-US" sz="2600" b="1" baseline="30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17</a:t>
            </a:r>
            <a:r>
              <a:rPr kumimoji="1" lang="ko-KR" altLang="en-US" sz="2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만일 그들의 말도 듣지 않거든 교회에 말하고 교회의 말도 듣지 않거든 이방인과 세리와 같이 여기라</a:t>
            </a:r>
            <a:r>
              <a:rPr kumimoji="1" lang="en-US" altLang="ko-KR" sz="2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.</a:t>
            </a:r>
            <a:br>
              <a:rPr kumimoji="1" lang="en-US" sz="2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kumimoji="1" lang="en-US" sz="2600" b="1" baseline="30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18</a:t>
            </a:r>
            <a:r>
              <a:rPr kumimoji="1" lang="ko-KR" altLang="en-US" sz="2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진실로 너희에게 </a:t>
            </a:r>
            <a:r>
              <a:rPr kumimoji="1" lang="ko-KR" altLang="en-US" sz="26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이르노니</a:t>
            </a:r>
            <a:r>
              <a:rPr kumimoji="1" lang="ko-KR" altLang="en-US" sz="2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무엇이든지 너희가 땅에서 매면 하늘에서도 매일 것이요 무엇이든지 땅에서 풀면 하늘에서도 </a:t>
            </a:r>
            <a:r>
              <a:rPr kumimoji="1" lang="ko-KR" altLang="en-US" sz="26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풀리리라</a:t>
            </a:r>
            <a:r>
              <a:rPr kumimoji="1" lang="en-US" altLang="ko-KR" sz="2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.</a:t>
            </a:r>
            <a:r>
              <a:rPr kumimoji="1" lang="ko-KR" altLang="en-US" sz="2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1" lang="en-US" sz="2600" b="1" baseline="30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19</a:t>
            </a:r>
            <a:r>
              <a:rPr kumimoji="1" lang="ko-KR" altLang="en-US" sz="2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진실로 다시 너희에게 </a:t>
            </a:r>
            <a:r>
              <a:rPr kumimoji="1" lang="ko-KR" altLang="en-US" sz="26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이르노니</a:t>
            </a:r>
            <a:r>
              <a:rPr kumimoji="1" lang="ko-KR" altLang="en-US" sz="2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너희 중의 두 사람이 땅에서 합심하여 무엇이든지 구하면 하늘에 계신 내 아버지께서 그들을 위하여 이루게 하시리라</a:t>
            </a:r>
            <a:r>
              <a:rPr kumimoji="1" lang="en-US" altLang="ko-KR" sz="2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.</a:t>
            </a:r>
            <a:r>
              <a:rPr kumimoji="1" lang="en-US" sz="2600" b="1" baseline="30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20</a:t>
            </a:r>
            <a:r>
              <a:rPr kumimoji="1" lang="ko-KR" altLang="en-US" sz="2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두세 사람이 내 이름으로 모인 곳에는 나도 그들 중에 있느니라</a:t>
            </a:r>
            <a:r>
              <a:rPr kumimoji="1" lang="en-US" altLang="ko-KR" sz="2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.</a:t>
            </a:r>
            <a:endParaRPr kumimoji="1" lang="en-US" sz="26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68075" name="AutoShape 1067"/>
          <p:cNvSpPr>
            <a:spLocks noChangeArrowheads="1"/>
          </p:cNvSpPr>
          <p:nvPr/>
        </p:nvSpPr>
        <p:spPr bwMode="auto">
          <a:xfrm>
            <a:off x="5780693" y="870857"/>
            <a:ext cx="3429000" cy="2971800"/>
          </a:xfrm>
          <a:prstGeom prst="verticalScroll">
            <a:avLst>
              <a:gd name="adj" fmla="val 125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72" name="Rectangle 1064"/>
          <p:cNvSpPr>
            <a:spLocks noChangeArrowheads="1"/>
          </p:cNvSpPr>
          <p:nvPr/>
        </p:nvSpPr>
        <p:spPr bwMode="auto">
          <a:xfrm>
            <a:off x="6096000" y="1371600"/>
            <a:ext cx="2819400" cy="2438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ko-KR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회복의 방법</a:t>
            </a:r>
            <a:b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15-17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1068077" name="AutoShape 1069"/>
          <p:cNvSpPr>
            <a:spLocks noChangeArrowheads="1"/>
          </p:cNvSpPr>
          <p:nvPr/>
        </p:nvSpPr>
        <p:spPr bwMode="auto">
          <a:xfrm>
            <a:off x="5715000" y="3842657"/>
            <a:ext cx="3429000" cy="2895600"/>
          </a:xfrm>
          <a:prstGeom prst="verticalScroll">
            <a:avLst>
              <a:gd name="adj" fmla="val 12500"/>
            </a:avLst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068078" name="Rectangle 1070"/>
          <p:cNvSpPr>
            <a:spLocks noChangeArrowheads="1"/>
          </p:cNvSpPr>
          <p:nvPr/>
        </p:nvSpPr>
        <p:spPr bwMode="auto">
          <a:xfrm>
            <a:off x="6019800" y="4191000"/>
            <a:ext cx="2819400" cy="2438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ko-KR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회복의 이유</a:t>
            </a:r>
            <a:b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18-20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76" grpId="0" animBg="1"/>
      <p:bldP spid="1068074" grpId="0" animBg="1"/>
      <p:bldP spid="1068075" grpId="0" animBg="1"/>
      <p:bldP spid="1068072" grpId="0" build="p" autoUpdateAnimBg="0"/>
      <p:bldP spid="1068077" grpId="0" animBg="1"/>
      <p:bldP spid="1068078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34200" cy="1524000"/>
          </a:xfrm>
          <a:solidFill>
            <a:srgbClr val="000000"/>
          </a:solidFill>
        </p:spPr>
        <p:txBody>
          <a:bodyPr/>
          <a:lstStyle/>
          <a:p>
            <a:pPr marL="447675" indent="-447675" algn="l" eaLnBrk="1" hangingPunct="1"/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I.	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15-17) </a:t>
            </a:r>
            <a:r>
              <a:rPr lang="ko-KR" altLang="en-US" sz="2400" dirty="0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교회가 죄를 범하는 그리스도인을 회복시키는 </a:t>
            </a:r>
            <a:r>
              <a:rPr lang="ko-KR" altLang="en-US" sz="2400" dirty="0">
                <a:solidFill>
                  <a:srgbClr val="FFFF00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방법</a:t>
            </a:r>
            <a:r>
              <a:rPr lang="ko-KR" altLang="en-US" sz="2400" dirty="0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은 문제를 가능한 한 은밀하게 유지하는 것이다</a:t>
            </a:r>
            <a:r>
              <a:rPr lang="en-US" altLang="ko-KR" sz="2400" dirty="0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  <a:r>
              <a:rPr lang="ko-KR" altLang="en-US" sz="2400" dirty="0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br>
              <a:rPr lang="en-US" sz="240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</a:br>
            <a:endParaRPr kumimoji="0" lang="en-US" sz="2400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5170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3002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8763000" cy="5410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914400" lvl="1" indent="-457200">
              <a:buFont typeface="+mj-lt"/>
              <a:buAutoNum type="alphaU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(15) 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가해자의 회복을 쉽게 하기 위해 </a:t>
            </a:r>
            <a:r>
              <a:rPr lang="ko-KR" altLang="en-US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직접 관련된 사람들 사이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에서만 사적인 죄를 다루어야 한다</a:t>
            </a:r>
            <a:r>
              <a:rPr lang="en-US" altLang="ko-KR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.</a:t>
            </a: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(16) 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개인적인 직면 이후에도 회개하지 않는 죄는</a:t>
            </a:r>
            <a:r>
              <a:rPr lang="en-US" altLang="ko-KR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,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죄인의 회복을 돕기 위해서 </a:t>
            </a:r>
            <a:r>
              <a:rPr lang="ko-KR" altLang="en-US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한두 사람에게만 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드러내야 한다</a:t>
            </a:r>
            <a:r>
              <a:rPr lang="en-US" altLang="ko-KR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.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(17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상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) 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소그룹 안에서도 회개가 되지 않은 죄는</a:t>
            </a:r>
            <a:r>
              <a:rPr lang="en-US" altLang="ko-KR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,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교회의 죄악을 막기 위해 </a:t>
            </a:r>
            <a:r>
              <a:rPr lang="ko-KR" altLang="en-US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전체 교회 공동체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로 가져와야 한다</a:t>
            </a:r>
            <a:r>
              <a:rPr lang="en-US" altLang="ko-KR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.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(17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하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) 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교회에 드러낸 후 회개하지 않은 죄는</a:t>
            </a:r>
            <a:r>
              <a:rPr lang="en-US" altLang="ko-KR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,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ko-KR" altLang="en-US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불신자와 같이 여기도록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각 교회 구성원들에게 요구해야 한다</a:t>
            </a:r>
            <a:r>
              <a:rPr lang="en-US" altLang="ko-KR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.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altLang="ko-KR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이는 교회 구성원 자격을 취소하는 것을 포함한다</a:t>
            </a:r>
            <a:r>
              <a:rPr lang="en-US" altLang="ko-KR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.)</a:t>
            </a: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172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8500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  <a:cs typeface="Arial" charset="0"/>
              </a:rPr>
              <a:t>34c</a:t>
            </a:r>
            <a:endParaRPr lang="en-US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524000"/>
          </a:xfrm>
          <a:solidFill>
            <a:srgbClr val="000000"/>
          </a:solidFill>
        </p:spPr>
        <p:txBody>
          <a:bodyPr/>
          <a:lstStyle/>
          <a:p>
            <a:pPr marL="447675" indent="-447675" algn="l" eaLnBrk="1" hangingPunct="1"/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II.	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18-20) </a:t>
            </a:r>
            <a:r>
              <a:rPr lang="ko-KR" altLang="en-US" sz="2400" dirty="0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교회가 잘못된 성도들을 회복시키거나 계속 그러는 </a:t>
            </a:r>
            <a:r>
              <a:rPr lang="ko-KR" altLang="en-US" sz="2400" dirty="0">
                <a:solidFill>
                  <a:srgbClr val="FFFF00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이유</a:t>
            </a:r>
            <a:r>
              <a:rPr lang="ko-KR" altLang="en-US" sz="2400" dirty="0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는 그것이 하나님 자신의 권위를 확장시키는 것이기 때문이다</a:t>
            </a:r>
            <a:r>
              <a:rPr lang="en-US" altLang="ko-KR" sz="2400" dirty="0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  <a:r>
              <a:rPr lang="ko-KR" altLang="en-US" sz="2400" dirty="0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endParaRPr kumimoji="0"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7218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3002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914400" lvl="1" indent="-457200">
              <a:buFont typeface="+mj-lt"/>
              <a:buAutoNum type="alphaU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(18-19) 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죄를 지은 신자들을 기도로 회복시키거나 계속해서 회복시키려고 노력하는 것은 </a:t>
            </a:r>
            <a:r>
              <a:rPr lang="ko-KR" altLang="en-US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아버지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를 대신하는 행동이다</a:t>
            </a:r>
            <a:r>
              <a:rPr lang="en-US" altLang="ko-KR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.</a:t>
            </a: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(18) 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교회는 하나님이 이미 결정하신 것에 근거하여</a:t>
            </a:r>
            <a:r>
              <a:rPr lang="en-US" altLang="ko-KR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,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유죄 또는 무죄를 말해야 한다</a:t>
            </a:r>
            <a:r>
              <a:rPr lang="en-US" altLang="ko-KR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.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(19) 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기도하는 마음으로 판결하는 교회의 지도자들은 하나님의 뜻에 따라 행하였다는 확신을 가질 수 있어야 한다</a:t>
            </a:r>
            <a:r>
              <a:rPr lang="en-US" altLang="ko-KR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.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(20) 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죄를 지은 신자들을 회복시키거나 계속해서 회복시키려고 노력하는 교회들은 </a:t>
            </a:r>
            <a:r>
              <a:rPr lang="ko-KR" altLang="en-US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예수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의 </a:t>
            </a:r>
            <a:r>
              <a:rPr lang="ko-KR" altLang="en-US" b="1" dirty="0" err="1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임재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속에서 행동한다</a:t>
            </a:r>
            <a:r>
              <a:rPr lang="en-US" altLang="ko-KR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.</a:t>
            </a:r>
            <a:r>
              <a:rPr lang="ko-KR" alt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 </a:t>
            </a: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7220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8500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  <a:cs typeface="Arial" charset="0"/>
              </a:rPr>
              <a:t>34c</a:t>
            </a:r>
            <a:endParaRPr lang="en-US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524000"/>
          </a:xfrm>
          <a:solidFill>
            <a:srgbClr val="000000"/>
          </a:solidFill>
        </p:spPr>
        <p:txBody>
          <a:bodyPr/>
          <a:lstStyle/>
          <a:p>
            <a:pPr algn="l" eaLnBrk="1" hangingPunct="1"/>
            <a:r>
              <a:rPr kumimoji="0" lang="ko-KR" altLang="en-US" sz="2400" u="sng" dirty="0">
                <a:latin typeface="Helvetica" charset="0"/>
                <a:ea typeface="ＭＳ Ｐゴシック" charset="0"/>
                <a:cs typeface="ＭＳ Ｐゴシック" charset="0"/>
              </a:rPr>
              <a:t>강해 아이디어</a:t>
            </a:r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lang="ko-KR" altLang="en-US" sz="2400" dirty="0">
                <a:latin typeface="Helvetica" charset="0"/>
                <a:ea typeface="ＭＳ Ｐゴシック" charset="0"/>
                <a:cs typeface="ＭＳ Ｐゴシック" charset="0"/>
              </a:rPr>
              <a:t>교회가 죄를 범하는 기독교인을 바르게 회복시켜야 하는 </a:t>
            </a:r>
            <a:r>
              <a:rPr lang="ko-KR" altLang="en-US" sz="2400" dirty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이유</a:t>
            </a:r>
            <a:r>
              <a:rPr lang="ko-KR" altLang="en-US" sz="2400" dirty="0">
                <a:latin typeface="Helvetica" charset="0"/>
                <a:ea typeface="ＭＳ Ｐゴシック" charset="0"/>
                <a:cs typeface="ＭＳ Ｐゴシック" charset="0"/>
              </a:rPr>
              <a:t>는</a:t>
            </a:r>
            <a:r>
              <a:rPr lang="en-US" altLang="ko-KR" sz="2400" dirty="0">
                <a:latin typeface="Helvetica" charset="0"/>
                <a:ea typeface="ＭＳ Ｐゴシック" charset="0"/>
                <a:cs typeface="ＭＳ Ｐゴシック" charset="0"/>
              </a:rPr>
              <a:t>,</a:t>
            </a:r>
            <a:r>
              <a:rPr lang="ko-KR" altLang="en-US" sz="2400" dirty="0">
                <a:latin typeface="Helvetica" charset="0"/>
                <a:ea typeface="ＭＳ Ｐゴシック" charset="0"/>
                <a:cs typeface="ＭＳ Ｐゴシック" charset="0"/>
              </a:rPr>
              <a:t> 그것이 하나님의 권위를 확장시키는 것이기 때문이다</a:t>
            </a:r>
            <a:r>
              <a:rPr lang="en-US" altLang="ko-KR" sz="2400" dirty="0">
                <a:latin typeface="Helvetica" charset="0"/>
                <a:ea typeface="ＭＳ Ｐゴシック" charset="0"/>
                <a:cs typeface="ＭＳ Ｐゴシック" charset="0"/>
              </a:rPr>
              <a:t>.</a:t>
            </a:r>
            <a:r>
              <a:rPr lang="ko-KR" altLang="en-US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endParaRPr kumimoji="0" lang="en-US" sz="2400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9266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971550" lvl="1" indent="-514350">
              <a:buFontTx/>
              <a:buAutoNum type="romanU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</a:t>
            </a:r>
            <a:r>
              <a:rPr 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15-17) </a:t>
            </a:r>
            <a:r>
              <a:rPr lang="ko-KR" alt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교회가 죄를 범하는 그리스도인을 회복시키는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방법</a:t>
            </a:r>
            <a:r>
              <a:rPr lang="ko-KR" alt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은 문제를 가능한 한 은밀하게 유지하는 것이다</a:t>
            </a:r>
            <a:r>
              <a:rPr lang="en-US" altLang="ko-KR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  <a:r>
              <a:rPr lang="ko-KR" alt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endParaRPr lang="en-US" b="1" dirty="0">
              <a:solidFill>
                <a:srgbClr val="BBE0E3"/>
              </a:solidFill>
              <a:effectLst>
                <a:outerShdw blurRad="222250" dist="127000" dir="2700000" algn="tl" rotWithShape="0">
                  <a:srgbClr val="000000">
                    <a:alpha val="89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marL="971550" lvl="1" indent="-514350">
              <a:buFontTx/>
              <a:buAutoNum type="romanUcPeriod"/>
              <a:defRPr/>
            </a:pP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  <a:p>
            <a:pPr marL="971550" lvl="1" indent="-514350">
              <a:buFontTx/>
              <a:buAutoNum type="romanU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ea typeface="ＭＳ Ｐゴシック" charset="-128"/>
                <a:cs typeface="ＭＳ Ｐゴシック" charset="-128"/>
              </a:rPr>
              <a:t>(</a:t>
            </a:r>
            <a:r>
              <a:rPr 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18-20) </a:t>
            </a:r>
            <a:r>
              <a:rPr lang="ko-KR" alt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교회가 잘못된 성도들을 회복시키거나 계속 그러는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이유</a:t>
            </a:r>
            <a:r>
              <a:rPr lang="ko-KR" alt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는 그것이 하나님 자신의 권위를 확장시키는 것이기 때문이다</a:t>
            </a:r>
            <a:r>
              <a:rPr lang="en-US" altLang="ko-KR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  <a:r>
              <a:rPr lang="ko-KR" alt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endParaRPr lang="en-US" b="1" dirty="0">
              <a:effectLst>
                <a:glow rad="177800">
                  <a:srgbClr val="000000">
                    <a:alpha val="75000"/>
                  </a:srgbClr>
                </a:glo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9268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8500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  <a:cs typeface="Arial" charset="0"/>
              </a:rPr>
              <a:t>34c</a:t>
            </a:r>
            <a:endParaRPr lang="en-US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설교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ko-KR" alt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설교학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 </a:t>
            </a:r>
            <a:r>
              <a:rPr lang="ko-KR" alt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링크는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ko-KR" alt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이 프레젠테이션을 무료로 취하십시오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6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  <a:cs typeface="Osaka" charset="0"/>
              </a:rPr>
              <a:t>Could you be more vague?</a:t>
            </a:r>
          </a:p>
        </p:txBody>
      </p:sp>
      <p:pic>
        <p:nvPicPr>
          <p:cNvPr id="76802" name="Picture 3" descr="BeMoreVag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28" t="44395" r="20599" b="26418"/>
          <a:stretch>
            <a:fillRect/>
          </a:stretch>
        </p:blipFill>
        <p:spPr bwMode="auto">
          <a:xfrm>
            <a:off x="-36512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0" name="Rectangle 4"/>
          <p:cNvSpPr>
            <a:spLocks noChangeArrowheads="1"/>
          </p:cNvSpPr>
          <p:nvPr/>
        </p:nvSpPr>
        <p:spPr bwMode="auto">
          <a:xfrm rot="-780458">
            <a:off x="1196975" y="4556125"/>
            <a:ext cx="7086600" cy="15240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ko-KR" altLang="en-US" sz="6000" b="1" dirty="0">
                <a:ea typeface="Osaka" charset="0"/>
                <a:cs typeface="Osaka" charset="0"/>
              </a:rPr>
              <a:t>구체적이어야 해</a:t>
            </a:r>
            <a:r>
              <a:rPr kumimoji="1" lang="en-US" altLang="ko-KR" sz="6000" b="1" dirty="0">
                <a:ea typeface="Osaka" charset="0"/>
                <a:cs typeface="Osaka" charset="0"/>
              </a:rPr>
              <a:t>!</a:t>
            </a:r>
            <a:endParaRPr kumimoji="1" lang="en-US" sz="4400" dirty="0">
              <a:ea typeface="Osaka" charset="0"/>
              <a:cs typeface="Osaka" charset="0"/>
            </a:endParaRPr>
          </a:p>
        </p:txBody>
      </p:sp>
      <p:sp>
        <p:nvSpPr>
          <p:cNvPr id="76804" name="Rounded Rectangular Callout 4"/>
          <p:cNvSpPr>
            <a:spLocks noChangeArrowheads="1"/>
          </p:cNvSpPr>
          <p:nvPr/>
        </p:nvSpPr>
        <p:spPr bwMode="auto">
          <a:xfrm rot="10800000" flipV="1">
            <a:off x="0" y="-34925"/>
            <a:ext cx="5724525" cy="2095500"/>
          </a:xfrm>
          <a:prstGeom prst="wedgeRoundRectCallout">
            <a:avLst>
              <a:gd name="adj1" fmla="val -20310"/>
              <a:gd name="adj2" fmla="val 8332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ko-KR" altLang="en-US" sz="4800" dirty="0"/>
              <a:t>조금 더 애매할 수는 없었던 거니</a:t>
            </a:r>
            <a:r>
              <a:rPr lang="en-US" altLang="ko-KR" sz="4800" dirty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ko-KR" altLang="en-US" sz="2800" dirty="0">
                <a:latin typeface="Arial" charset="0"/>
                <a:cs typeface="Arial" charset="0"/>
              </a:rPr>
              <a:t>강해 설교 준비 과정</a:t>
            </a: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Ramesh Richard</a:t>
            </a:r>
            <a:r>
              <a:rPr lang="ko-KR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의 책</a:t>
            </a:r>
            <a:r>
              <a:rPr lang="en-US" altLang="ja-JP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ko-KR" alt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강해설교의 준비</a:t>
            </a:r>
            <a:r>
              <a:rPr lang="ko-KR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에</a:t>
            </a:r>
            <a:r>
              <a:rPr lang="ko-KR" alt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ko-KR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기초</a:t>
            </a: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286000" y="5146675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연구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333546" y="4419600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구조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929313" y="5181600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6012160" y="4419600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구조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438400" y="3643313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강해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6005513" y="3643313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429000" y="2805113"/>
            <a:ext cx="250709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목적을 위한 다리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422237" y="2336800"/>
            <a:ext cx="43922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뇌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마음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골격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몸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70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1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2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3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4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5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89163" y="1884363"/>
            <a:ext cx="79829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본문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770563" y="1884363"/>
            <a:ext cx="79829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519113" y="5486400"/>
            <a:ext cx="1099659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본문 선택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19113" y="5181600"/>
            <a:ext cx="1099659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본문 분석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595313" y="4443413"/>
            <a:ext cx="1248739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3.1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해석 개요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71513" y="3757613"/>
            <a:ext cx="160781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3.2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해석 아이디어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1281113" y="2690813"/>
            <a:ext cx="170559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indent="-342900">
              <a:buAutoNum type="arabicPlain" startAt="4"/>
              <a:defRPr/>
            </a:pP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발전을 위한 </a:t>
            </a:r>
            <a:b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세 가지 질문들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338513" y="2157413"/>
            <a:ext cx="232595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5.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청중의 요구에 대한 반응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843713" y="3757613"/>
            <a:ext cx="145873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 아이디어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7339013" y="4191000"/>
            <a:ext cx="1126911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7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 개요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명확함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도입</a:t>
            </a: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/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결론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7377113" y="5281613"/>
            <a:ext cx="96981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메시지</a:t>
            </a:r>
            <a:b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&amp;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설교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흰색 글씨는</a:t>
            </a: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Haddon Robinson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의 책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ko-KR" altLang="en-US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성경적 설교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노트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105)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에서 </a:t>
            </a:r>
            <a:endParaRPr lang="en-US" altLang="ko-KR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채택한 </a:t>
            </a: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가지 단계를 보여준다</a:t>
            </a: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88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228600" y="3429000"/>
            <a:ext cx="3962400" cy="1752600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80898" name="Picture 3" descr="DSS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7675"/>
            <a:ext cx="91440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ko-KR" altLang="en-US" b="1" dirty="0">
                <a:latin typeface="Arial" charset="0"/>
                <a:ea typeface="ＭＳ Ｐゴシック" charset="0"/>
                <a:cs typeface="ＭＳ Ｐゴシック" charset="0"/>
              </a:rPr>
              <a:t>때때로 우리의 핵심 아이디어는 중요한 요소들을 빼먹는다</a:t>
            </a:r>
            <a:r>
              <a:rPr lang="en-US" altLang="ko-KR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81000" y="5638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ko-KR" altLang="en-US" sz="4000" b="1" dirty="0">
                <a:solidFill>
                  <a:schemeClr val="tx2"/>
                </a:solidFill>
              </a:rPr>
              <a:t>어떻게 우리는 더 명확할 수 있을까</a:t>
            </a:r>
            <a:r>
              <a:rPr lang="en-US" altLang="ko-KR" sz="4000" b="1" dirty="0">
                <a:solidFill>
                  <a:schemeClr val="tx2"/>
                </a:solidFill>
              </a:rPr>
              <a:t>?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>
            <a:off x="1447800" y="2286000"/>
            <a:ext cx="6477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Z1+X+Z2+Y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6" grpId="0"/>
      <p:bldP spid="378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696200" cy="990600"/>
          </a:xfrm>
        </p:spPr>
        <p:txBody>
          <a:bodyPr/>
          <a:lstStyle/>
          <a:p>
            <a:pPr algn="ctr"/>
            <a:r>
              <a:rPr kumimoji="0" lang="ko-KR" altLang="en-US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강해 아이디어의 형성</a:t>
            </a:r>
            <a:r>
              <a:rPr kumimoji="0"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(CPT)</a:t>
            </a:r>
            <a:endParaRPr kumimoji="0" lang="en-US" sz="32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2590800" cy="1295400"/>
          </a:xfrm>
          <a:solidFill>
            <a:schemeClr val="accent2"/>
          </a:solidFill>
        </p:spPr>
        <p:txBody>
          <a:bodyPr/>
          <a:lstStyle/>
          <a:p>
            <a:pPr algn="ctr">
              <a:buFont typeface="Wingdings" charset="0"/>
              <a:buNone/>
            </a:pPr>
            <a:r>
              <a:rPr kumimoji="0" lang="ko-KR" altLang="en-US" b="1" dirty="0">
                <a:latin typeface="Arial" charset="0"/>
                <a:ea typeface="ＭＳ Ｐゴシック" charset="0"/>
                <a:cs typeface="ＭＳ Ｐゴシック" charset="0"/>
              </a:rPr>
              <a:t>주제</a:t>
            </a:r>
            <a:endParaRPr kumimoji="0"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buFont typeface="Wingdings" charset="0"/>
              <a:buNone/>
            </a:pPr>
            <a:r>
              <a:rPr kumimoji="0" lang="en-US" b="1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ko-KR" altLang="en-US" b="1" dirty="0">
                <a:latin typeface="Arial" charset="0"/>
                <a:ea typeface="ＭＳ Ｐゴシック" charset="0"/>
                <a:cs typeface="ＭＳ Ｐゴシック" charset="0"/>
              </a:rPr>
              <a:t>제목</a:t>
            </a:r>
            <a:r>
              <a:rPr kumimoji="0" lang="en-US" b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4876800" y="1905000"/>
            <a:ext cx="2819400" cy="1295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charset="0"/>
              <a:buNone/>
            </a:pPr>
            <a:r>
              <a:rPr lang="ko-KR" altLang="en-US" sz="3200" b="1" dirty="0"/>
              <a:t>보완</a:t>
            </a:r>
            <a:endParaRPr lang="en-US" sz="32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charset="0"/>
              <a:buNone/>
            </a:pPr>
            <a:r>
              <a:rPr lang="en-US" sz="3200" b="1" dirty="0"/>
              <a:t>(</a:t>
            </a:r>
            <a:r>
              <a:rPr lang="ko-KR" altLang="en-US" sz="3200" b="1" dirty="0"/>
              <a:t>요지</a:t>
            </a:r>
            <a:r>
              <a:rPr lang="en-US" sz="3200" b="1" dirty="0"/>
              <a:t>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2133600"/>
            <a:ext cx="762000" cy="762000"/>
            <a:chOff x="2304" y="1344"/>
            <a:chExt cx="480" cy="480"/>
          </a:xfrm>
          <a:solidFill>
            <a:schemeClr val="tx1"/>
          </a:solidFill>
        </p:grpSpPr>
        <p:sp>
          <p:nvSpPr>
            <p:cNvPr id="80907" name="Rectangle 6"/>
            <p:cNvSpPr>
              <a:spLocks noChangeArrowheads="1"/>
            </p:cNvSpPr>
            <p:nvPr/>
          </p:nvSpPr>
          <p:spPr bwMode="auto">
            <a:xfrm>
              <a:off x="2496" y="1344"/>
              <a:ext cx="96" cy="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908" name="Rectangle 7"/>
            <p:cNvSpPr>
              <a:spLocks noChangeArrowheads="1"/>
            </p:cNvSpPr>
            <p:nvPr/>
          </p:nvSpPr>
          <p:spPr bwMode="auto">
            <a:xfrm rot="5400000">
              <a:off x="2496" y="1344"/>
              <a:ext cx="96" cy="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762000" y="685800"/>
            <a:ext cx="7620000" cy="2819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1979712" y="3570288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800" b="1" u="sng" dirty="0">
                <a:ea typeface="ＭＳ Ｐゴシック" pitchFamily="-112" charset="-128"/>
                <a:cs typeface="ＭＳ Ｐゴシック" pitchFamily="-112" charset="-128"/>
              </a:rPr>
              <a:t>질문</a:t>
            </a:r>
            <a:endParaRPr lang="en-US" sz="2800" b="1" u="sng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5829429" y="3581400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800" b="1" u="sng" dirty="0">
                <a:ea typeface="ＭＳ Ｐゴシック" pitchFamily="-112" charset="-128"/>
                <a:cs typeface="ＭＳ Ｐゴシック" pitchFamily="-112" charset="-128"/>
              </a:rPr>
              <a:t>해답</a:t>
            </a:r>
            <a:endParaRPr lang="en-US" sz="2800" b="1" u="sng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1003" name="Text Box 11"/>
          <p:cNvSpPr txBox="1">
            <a:spLocks noChangeArrowheads="1"/>
          </p:cNvSpPr>
          <p:nvPr/>
        </p:nvSpPr>
        <p:spPr bwMode="auto">
          <a:xfrm>
            <a:off x="1371600" y="4191000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ko-KR" altLang="en-US" b="1" dirty="0"/>
              <a:t>사람들이 하나님을 찬양해야 하는 이유는</a:t>
            </a:r>
            <a:r>
              <a:rPr lang="en-US" altLang="ko-KR" b="1" dirty="0"/>
              <a:t>...</a:t>
            </a:r>
            <a:endParaRPr lang="en-US" b="1" dirty="0"/>
          </a:p>
        </p:txBody>
      </p:sp>
      <p:sp>
        <p:nvSpPr>
          <p:cNvPr id="341004" name="Text Box 12"/>
          <p:cNvSpPr txBox="1">
            <a:spLocks noChangeArrowheads="1"/>
          </p:cNvSpPr>
          <p:nvPr/>
        </p:nvSpPr>
        <p:spPr bwMode="auto">
          <a:xfrm>
            <a:off x="1371600" y="5273675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ko-KR" altLang="en-US" b="1" dirty="0"/>
              <a:t>사람의 성격을 시험하는 것은</a:t>
            </a:r>
            <a:r>
              <a:rPr lang="en-US" altLang="ko-KR" b="1" dirty="0"/>
              <a:t>…</a:t>
            </a:r>
            <a:endParaRPr lang="en-US" b="1" dirty="0"/>
          </a:p>
        </p:txBody>
      </p:sp>
      <p:sp>
        <p:nvSpPr>
          <p:cNvPr id="82954" name="Text Box 13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</a:rPr>
              <a:t>29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 animBg="1"/>
      <p:bldP spid="340995" grpId="1" build="p"/>
      <p:bldP spid="340996" grpId="0" animBg="1"/>
      <p:bldP spid="341000" grpId="0" animBg="1"/>
      <p:bldP spid="341001" grpId="0"/>
      <p:bldP spid="341002" grpId="0"/>
      <p:bldP spid="341003" grpId="0"/>
      <p:bldP spid="3410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23529" y="4133850"/>
            <a:ext cx="8208912" cy="2308324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경고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:</a:t>
            </a:r>
          </a:p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이 네 가지 형태로 진술을 작성하면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성경의 한 부분이 의미하는 바를 명확하게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이해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할 수 있다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그러나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당신은 명확하지만 </a:t>
            </a: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틀릴 수 있다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–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따라서 좋은 해석학을 계속 사용해야 한다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3352800" cy="10779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ko-KR" alt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주어부</a:t>
            </a:r>
            <a:b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</a:b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(Z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+X)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620000" cy="701675"/>
          </a:xfrm>
          <a:gradFill rotWithShape="0">
            <a:gsLst>
              <a:gs pos="0">
                <a:srgbClr val="660066">
                  <a:gamma/>
                  <a:shade val="17255"/>
                  <a:invGamma/>
                </a:srgbClr>
              </a:gs>
              <a:gs pos="50000">
                <a:srgbClr val="660066"/>
              </a:gs>
              <a:gs pos="100000">
                <a:srgbClr val="660066">
                  <a:gamma/>
                  <a:shade val="17255"/>
                  <a:invGamma/>
                </a:srgbClr>
              </a:gs>
            </a:gsLst>
            <a:lin ang="5400000" scaled="1"/>
          </a:gradFill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Z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1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+X+Z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+Y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형식은 무엇인가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?</a:t>
            </a:r>
            <a:endParaRPr lang="en-US" sz="80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  <a:cs typeface="Arial"/>
              </a:rPr>
              <a:t>33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648200" y="1295400"/>
            <a:ext cx="4130675" cy="10779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ko-KR" alt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서술부</a:t>
            </a:r>
            <a:b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</a:b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(Z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+Y)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590800"/>
            <a:ext cx="2057400" cy="1600200"/>
            <a:chOff x="0" y="1632"/>
            <a:chExt cx="1296" cy="1008"/>
          </a:xfrm>
          <a:solidFill>
            <a:srgbClr val="FFFF00"/>
          </a:solidFill>
        </p:grpSpPr>
        <p:sp>
          <p:nvSpPr>
            <p:cNvPr id="90130" name="AutoShape 9"/>
            <p:cNvSpPr>
              <a:spLocks noChangeArrowheads="1"/>
            </p:cNvSpPr>
            <p:nvPr/>
          </p:nvSpPr>
          <p:spPr bwMode="auto">
            <a:xfrm rot="10800000">
              <a:off x="0" y="1632"/>
              <a:ext cx="1296" cy="1008"/>
            </a:xfrm>
            <a:prstGeom prst="wedgeEllipseCallout">
              <a:avLst>
                <a:gd name="adj1" fmla="val -38273"/>
                <a:gd name="adj2" fmla="val 6815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31" name="Text Box 10"/>
            <p:cNvSpPr txBox="1">
              <a:spLocks noChangeArrowheads="1"/>
            </p:cNvSpPr>
            <p:nvPr/>
          </p:nvSpPr>
          <p:spPr bwMode="auto">
            <a:xfrm>
              <a:off x="242" y="1942"/>
              <a:ext cx="69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b="1" dirty="0">
                  <a:latin typeface="Arial"/>
                  <a:ea typeface="ＭＳ Ｐゴシック" charset="-128"/>
                  <a:cs typeface="Arial"/>
                </a:rPr>
                <a:t>수식어</a:t>
              </a:r>
              <a:endParaRPr lang="en-US" b="1" dirty="0">
                <a:latin typeface="Arial"/>
                <a:ea typeface="ＭＳ Ｐゴシック" charset="-128"/>
                <a:cs typeface="Arial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572000" y="2590800"/>
            <a:ext cx="2057400" cy="1600200"/>
            <a:chOff x="0" y="1632"/>
            <a:chExt cx="1296" cy="1008"/>
          </a:xfrm>
          <a:solidFill>
            <a:srgbClr val="FFFF00"/>
          </a:solidFill>
        </p:grpSpPr>
        <p:sp>
          <p:nvSpPr>
            <p:cNvPr id="90128" name="AutoShape 13"/>
            <p:cNvSpPr>
              <a:spLocks noChangeArrowheads="1"/>
            </p:cNvSpPr>
            <p:nvPr/>
          </p:nvSpPr>
          <p:spPr bwMode="auto">
            <a:xfrm rot="10800000">
              <a:off x="0" y="1632"/>
              <a:ext cx="1296" cy="1008"/>
            </a:xfrm>
            <a:prstGeom prst="wedgeEllipseCallout">
              <a:avLst>
                <a:gd name="adj1" fmla="val -38273"/>
                <a:gd name="adj2" fmla="val 6815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29" name="Text Box 14"/>
            <p:cNvSpPr txBox="1">
              <a:spLocks noChangeArrowheads="1"/>
            </p:cNvSpPr>
            <p:nvPr/>
          </p:nvSpPr>
          <p:spPr bwMode="auto">
            <a:xfrm>
              <a:off x="273" y="1920"/>
              <a:ext cx="69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b="1" dirty="0">
                  <a:latin typeface="Arial"/>
                  <a:ea typeface="ＭＳ Ｐゴシック" charset="-128"/>
                  <a:cs typeface="Arial"/>
                </a:rPr>
                <a:t>서술어</a:t>
              </a:r>
              <a:endParaRPr lang="en-US" altLang="ko-KR" b="1" dirty="0">
                <a:latin typeface="Arial"/>
                <a:ea typeface="ＭＳ Ｐゴシック" charset="-128"/>
                <a:cs typeface="Arial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133600" y="2590800"/>
            <a:ext cx="2057400" cy="1600200"/>
            <a:chOff x="1344" y="1632"/>
            <a:chExt cx="1296" cy="1008"/>
          </a:xfrm>
          <a:solidFill>
            <a:schemeClr val="bg1"/>
          </a:solidFill>
        </p:grpSpPr>
        <p:sp>
          <p:nvSpPr>
            <p:cNvPr id="90126" name="AutoShape 16"/>
            <p:cNvSpPr>
              <a:spLocks noChangeArrowheads="1"/>
            </p:cNvSpPr>
            <p:nvPr/>
          </p:nvSpPr>
          <p:spPr bwMode="auto">
            <a:xfrm rot="10800000">
              <a:off x="1344" y="1632"/>
              <a:ext cx="1296" cy="1008"/>
            </a:xfrm>
            <a:prstGeom prst="wedgeEllipseCallout">
              <a:avLst>
                <a:gd name="adj1" fmla="val 30861"/>
                <a:gd name="adj2" fmla="val 72912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27" name="Text Box 17"/>
            <p:cNvSpPr txBox="1">
              <a:spLocks noChangeArrowheads="1"/>
            </p:cNvSpPr>
            <p:nvPr/>
          </p:nvSpPr>
          <p:spPr bwMode="auto">
            <a:xfrm>
              <a:off x="1732" y="1920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b="1" dirty="0">
                  <a:latin typeface="Arial"/>
                  <a:ea typeface="ＭＳ Ｐゴシック" charset="-128"/>
                  <a:cs typeface="Arial"/>
                </a:rPr>
                <a:t>주어</a:t>
              </a:r>
              <a:endParaRPr lang="en-US" b="1" dirty="0">
                <a:latin typeface="Arial"/>
                <a:ea typeface="ＭＳ Ｐゴシック" charset="-128"/>
                <a:cs typeface="Arial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705600" y="2514600"/>
            <a:ext cx="2057400" cy="1600200"/>
            <a:chOff x="4224" y="1584"/>
            <a:chExt cx="1296" cy="1008"/>
          </a:xfrm>
          <a:solidFill>
            <a:schemeClr val="bg1"/>
          </a:solidFill>
        </p:grpSpPr>
        <p:sp>
          <p:nvSpPr>
            <p:cNvPr id="90124" name="AutoShape 19"/>
            <p:cNvSpPr>
              <a:spLocks noChangeArrowheads="1"/>
            </p:cNvSpPr>
            <p:nvPr/>
          </p:nvSpPr>
          <p:spPr bwMode="auto">
            <a:xfrm rot="10800000">
              <a:off x="4224" y="1584"/>
              <a:ext cx="1296" cy="1008"/>
            </a:xfrm>
            <a:prstGeom prst="wedgeEllipseCallout">
              <a:avLst>
                <a:gd name="adj1" fmla="val 33949"/>
                <a:gd name="adj2" fmla="val 6497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25" name="Text Box 20"/>
            <p:cNvSpPr txBox="1">
              <a:spLocks noChangeArrowheads="1"/>
            </p:cNvSpPr>
            <p:nvPr/>
          </p:nvSpPr>
          <p:spPr bwMode="auto">
            <a:xfrm>
              <a:off x="4666" y="1920"/>
              <a:ext cx="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b="1" dirty="0">
                  <a:latin typeface="Arial"/>
                  <a:ea typeface="ＭＳ Ｐゴシック" charset="-128"/>
                  <a:cs typeface="Arial"/>
                </a:rPr>
                <a:t>보어</a:t>
              </a:r>
              <a:endParaRPr lang="en-US" b="1" dirty="0">
                <a:latin typeface="Arial"/>
                <a:ea typeface="ＭＳ Ｐゴシック" charset="-128"/>
                <a:cs typeface="Arial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548807"/>
              </p:ext>
            </p:extLst>
          </p:nvPr>
        </p:nvGraphicFramePr>
        <p:xfrm>
          <a:off x="467544" y="1340769"/>
          <a:ext cx="8496944" cy="561662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8863"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Z</a:t>
                      </a:r>
                      <a:r>
                        <a:rPr lang="en-US" sz="1500" dirty="0">
                          <a:effectLst/>
                        </a:rPr>
                        <a:t>1</a:t>
                      </a:r>
                      <a:endParaRPr lang="en-SG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</a:t>
                      </a:r>
                      <a:endParaRPr lang="en-SG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Z</a:t>
                      </a:r>
                      <a:r>
                        <a:rPr lang="en-US" sz="1500" dirty="0">
                          <a:effectLst/>
                        </a:rPr>
                        <a:t>2</a:t>
                      </a:r>
                      <a:endParaRPr lang="en-SG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</a:t>
                      </a:r>
                      <a:endParaRPr lang="en-SG" sz="12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552"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rgbClr val="FFFFFF"/>
                          </a:solidFill>
                          <a:effectLst/>
                        </a:rPr>
                        <a:t>사탄을 이기는 것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en-SG" sz="1600" b="1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rgbClr val="FFFFFF"/>
                          </a:solidFill>
                          <a:effectLst/>
                        </a:rPr>
                        <a:t>그리스도를 신뢰하는 것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9104"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>
                          <a:solidFill>
                            <a:srgbClr val="FFFFFF"/>
                          </a:solidFill>
                          <a:effectLst/>
                        </a:rPr>
                        <a:t>…</a:t>
                      </a:r>
                      <a:r>
                        <a:rPr lang="ko-KR" altLang="en-US" sz="2400" b="1" dirty="0">
                          <a:solidFill>
                            <a:srgbClr val="FFFFFF"/>
                          </a:solidFill>
                          <a:effectLst/>
                        </a:rPr>
                        <a:t>에 의한 방법은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</a:rPr>
                        <a:t>(</a:t>
                      </a:r>
                      <a:r>
                        <a:rPr lang="ko-KR" altLang="en-US" sz="2400" b="1" dirty="0">
                          <a:solidFill>
                            <a:srgbClr val="FFFFFF"/>
                          </a:solidFill>
                          <a:effectLst/>
                        </a:rPr>
                        <a:t>예</a:t>
                      </a:r>
                      <a:r>
                        <a:rPr lang="en-US" altLang="ko-KR" sz="2400" b="1" dirty="0">
                          <a:solidFill>
                            <a:srgbClr val="FFFFFF"/>
                          </a:solidFill>
                          <a:effectLst/>
                        </a:rPr>
                        <a:t>.</a:t>
                      </a:r>
                      <a:r>
                        <a:rPr lang="ko-KR" altLang="en-US" sz="2400" b="1" dirty="0">
                          <a:solidFill>
                            <a:srgbClr val="FFFFFF"/>
                          </a:solidFill>
                          <a:effectLst/>
                        </a:rPr>
                        <a:t> 그 방법은</a:t>
                      </a:r>
                      <a:r>
                        <a:rPr lang="en-US" altLang="ko-KR" sz="2400" b="1" dirty="0">
                          <a:solidFill>
                            <a:srgbClr val="FFFFFF"/>
                          </a:solidFill>
                          <a:effectLst/>
                        </a:rPr>
                        <a:t>…)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rgbClr val="FFFFFF"/>
                          </a:solidFill>
                          <a:effectLst/>
                        </a:rPr>
                        <a:t>하나님은 사탄을 이기게 하신다</a:t>
                      </a:r>
                      <a:r>
                        <a:rPr lang="en-US" altLang="ko-KR" sz="2400" b="1" dirty="0">
                          <a:solidFill>
                            <a:srgbClr val="FFFFFF"/>
                          </a:solidFill>
                          <a:effectLst/>
                        </a:rPr>
                        <a:t>.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rgbClr val="FFFFFF"/>
                          </a:solidFill>
                          <a:effectLst/>
                        </a:rPr>
                        <a:t>그것은</a:t>
                      </a:r>
                      <a:r>
                        <a:rPr lang="en-US" altLang="ko-KR" sz="2400" b="1" dirty="0">
                          <a:solidFill>
                            <a:srgbClr val="FFFFFF"/>
                          </a:solidFill>
                          <a:effectLst/>
                        </a:rPr>
                        <a:t>…</a:t>
                      </a:r>
                      <a:r>
                        <a:rPr lang="ko-KR" altLang="en-US" sz="2400" b="1" dirty="0">
                          <a:solidFill>
                            <a:srgbClr val="FFFFFF"/>
                          </a:solidFill>
                          <a:effectLst/>
                        </a:rPr>
                        <a:t> 에 의해서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rgbClr val="FFFFFF"/>
                          </a:solidFill>
                          <a:effectLst/>
                        </a:rPr>
                        <a:t>그리스도만을 의지하게 하는 것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9104"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>
                          <a:solidFill>
                            <a:srgbClr val="FFFFFF"/>
                          </a:solidFill>
                          <a:effectLst/>
                        </a:rPr>
                        <a:t>…</a:t>
                      </a:r>
                      <a:r>
                        <a:rPr lang="ko-KR" altLang="en-US" sz="2400" b="1" dirty="0">
                          <a:solidFill>
                            <a:srgbClr val="FFFFFF"/>
                          </a:solidFill>
                          <a:effectLst/>
                        </a:rPr>
                        <a:t> 에 의한 방법은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rgbClr val="FFFFFF"/>
                          </a:solidFill>
                          <a:effectLst/>
                        </a:rPr>
                        <a:t>우리는 두려움 없이 그리스도를 신뢰해야 한다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rgbClr val="FFFFFF"/>
                          </a:solidFill>
                          <a:effectLst/>
                        </a:rPr>
                        <a:t>그것은 </a:t>
                      </a:r>
                      <a:r>
                        <a:rPr lang="en-US" altLang="ko-KR" sz="2400" b="1" dirty="0">
                          <a:solidFill>
                            <a:srgbClr val="FFFFFF"/>
                          </a:solidFill>
                          <a:effectLst/>
                        </a:rPr>
                        <a:t>…</a:t>
                      </a:r>
                      <a:r>
                        <a:rPr lang="ko-KR" altLang="en-US" sz="2400" b="1" dirty="0">
                          <a:solidFill>
                            <a:srgbClr val="FFFFFF"/>
                          </a:solidFill>
                          <a:effectLst/>
                        </a:rPr>
                        <a:t> 에 의해서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>
                          <a:solidFill>
                            <a:srgbClr val="FFFFFF"/>
                          </a:solidFill>
                          <a:effectLst/>
                        </a:rPr>
                        <a:t>우리의 힘이 아닌 오직 그의 공급을 신뢰하는 것</a:t>
                      </a:r>
                      <a:endParaRPr lang="en-SG" sz="1600" b="1" dirty="0">
                        <a:solidFill>
                          <a:srgbClr val="FFFFFF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041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8704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+X+Z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+Y </a:t>
            </a:r>
            <a:r>
              <a:rPr lang="ko-KR" alt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형식의 예 </a:t>
            </a:r>
            <a:r>
              <a:rPr lang="en-US" altLang="ko-KR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endParaRPr lang="en-US" sz="8000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226042" y="3021740"/>
            <a:ext cx="2743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632288" y="3013923"/>
            <a:ext cx="2181225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2664" y="2949116"/>
            <a:ext cx="2531368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6896100" y="3013923"/>
            <a:ext cx="1883668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4226042" y="4600110"/>
            <a:ext cx="2240058" cy="1877144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6717423" y="4981749"/>
            <a:ext cx="1981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-96786" y="4953254"/>
            <a:ext cx="2531368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2595905" y="4949424"/>
            <a:ext cx="1698408" cy="1877144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</p:bldLst>
  </p:timing>
</p:sld>
</file>

<file path=ppt/theme/theme1.xml><?xml version="1.0" encoding="utf-8"?>
<a:theme xmlns:a="http://schemas.openxmlformats.org/drawingml/2006/main" name="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arp">
  <a:themeElements>
    <a:clrScheme name="Warp 1">
      <a:dk1>
        <a:srgbClr val="000000"/>
      </a:dk1>
      <a:lt1>
        <a:srgbClr val="FFFFFF"/>
      </a:lt1>
      <a:dk2>
        <a:srgbClr val="238D89"/>
      </a:dk2>
      <a:lt2>
        <a:srgbClr val="FF9900"/>
      </a:lt2>
      <a:accent1>
        <a:srgbClr val="C87700"/>
      </a:accent1>
      <a:accent2>
        <a:srgbClr val="643C00"/>
      </a:accent2>
      <a:accent3>
        <a:srgbClr val="ACC5C4"/>
      </a:accent3>
      <a:accent4>
        <a:srgbClr val="DADADA"/>
      </a:accent4>
      <a:accent5>
        <a:srgbClr val="E0BDAA"/>
      </a:accent5>
      <a:accent6>
        <a:srgbClr val="5A3500"/>
      </a:accent6>
      <a:hlink>
        <a:srgbClr val="FF9933"/>
      </a:hlink>
      <a:folHlink>
        <a:srgbClr val="FFBE5F"/>
      </a:folHlink>
    </a:clrScheme>
    <a:fontScheme name="Wa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Warp 1">
        <a:dk1>
          <a:srgbClr val="000000"/>
        </a:dk1>
        <a:lt1>
          <a:srgbClr val="FFFFFF"/>
        </a:lt1>
        <a:dk2>
          <a:srgbClr val="238D89"/>
        </a:dk2>
        <a:lt2>
          <a:srgbClr val="FF9900"/>
        </a:lt2>
        <a:accent1>
          <a:srgbClr val="C87700"/>
        </a:accent1>
        <a:accent2>
          <a:srgbClr val="643C00"/>
        </a:accent2>
        <a:accent3>
          <a:srgbClr val="ACC5C4"/>
        </a:accent3>
        <a:accent4>
          <a:srgbClr val="DADADA"/>
        </a:accent4>
        <a:accent5>
          <a:srgbClr val="E0BDAA"/>
        </a:accent5>
        <a:accent6>
          <a:srgbClr val="5A3500"/>
        </a:accent6>
        <a:hlink>
          <a:srgbClr val="FF9933"/>
        </a:hlink>
        <a:folHlink>
          <a:srgbClr val="FFBE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el Slide">
  <a:themeElements>
    <a:clrScheme name="Gel Slid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Gel Slide">
      <a:majorFont>
        <a:latin typeface="Verdana"/>
        <a:ea typeface="MS Pゴシック"/>
        <a:cs typeface="MS Pゴシック"/>
      </a:majorFont>
      <a:minorFont>
        <a:latin typeface="Verdan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Gel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l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l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2004:Templates:Presentations:Designs:Gel Slide</Template>
  <TotalTime>16508</TotalTime>
  <Words>2022</Words>
  <Application>Microsoft Macintosh PowerPoint</Application>
  <PresentationFormat>On-screen Show (4:3)</PresentationFormat>
  <Paragraphs>338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37</vt:i4>
      </vt:variant>
    </vt:vector>
  </HeadingPairs>
  <TitlesOfParts>
    <vt:vector size="59" baseType="lpstr">
      <vt:lpstr>Aramis Regular</vt:lpstr>
      <vt:lpstr>Arial</vt:lpstr>
      <vt:lpstr>Arial Black</vt:lpstr>
      <vt:lpstr>Book Antiqua</vt:lpstr>
      <vt:lpstr>Helvetica</vt:lpstr>
      <vt:lpstr>Impact</vt:lpstr>
      <vt:lpstr>Monotype Sorts</vt:lpstr>
      <vt:lpstr>Snell Roundhand Black</vt:lpstr>
      <vt:lpstr>Times</vt:lpstr>
      <vt:lpstr>Times New Roman</vt:lpstr>
      <vt:lpstr>Verdana</vt:lpstr>
      <vt:lpstr>Wingdings</vt:lpstr>
      <vt:lpstr>Contemporary</vt:lpstr>
      <vt:lpstr>Warp</vt:lpstr>
      <vt:lpstr>Bar Code</vt:lpstr>
      <vt:lpstr>Default Design</vt:lpstr>
      <vt:lpstr>Gel Slide</vt:lpstr>
      <vt:lpstr>1_untitled 1</vt:lpstr>
      <vt:lpstr>Blank Presentation</vt:lpstr>
      <vt:lpstr>1_Schmooze</vt:lpstr>
      <vt:lpstr>Schmooze</vt:lpstr>
      <vt:lpstr>1_Default Design</vt:lpstr>
      <vt:lpstr>강해 개요</vt:lpstr>
      <vt:lpstr>소돔의 경험(창19장)</vt:lpstr>
      <vt:lpstr>What do you do for a living?</vt:lpstr>
      <vt:lpstr>Could you be more vague?</vt:lpstr>
      <vt:lpstr>강해 설교 준비 과정</vt:lpstr>
      <vt:lpstr>때때로 우리의 핵심 아이디어는 중요한 요소들을 빼먹는다.</vt:lpstr>
      <vt:lpstr>강해 아이디어의 형성(CPT)</vt:lpstr>
      <vt:lpstr>Z1+X+Z2+Y 형식은 무엇인가?</vt:lpstr>
      <vt:lpstr>Z1+X+Z2+Y 형식의 예 1</vt:lpstr>
      <vt:lpstr>Z1+X+Z2+Y 형식의 예2</vt:lpstr>
      <vt:lpstr>Z1+X+Z2+Y 형식의 예3</vt:lpstr>
      <vt:lpstr>Z1+X+Z2+Y 형식 점검하기</vt:lpstr>
      <vt:lpstr>Z1+X+Z2+Y 형식 점검하기</vt:lpstr>
      <vt:lpstr>설교학적 질문과 수식어구</vt:lpstr>
      <vt:lpstr>설교학적 질문과 수식어구</vt:lpstr>
      <vt:lpstr>설교학적 질문들과 수식어구</vt:lpstr>
      <vt:lpstr>우리가 사용된 수식어구를 어떻게 알 수 있는가?</vt:lpstr>
      <vt:lpstr>당신이 동물이라면 어떤 동물일까요?</vt:lpstr>
      <vt:lpstr>시편 23편</vt:lpstr>
      <vt:lpstr>당신은 양입니다.</vt:lpstr>
      <vt:lpstr>그가 나를  쉴만한 물가로 인도하시는도다</vt:lpstr>
      <vt:lpstr>시편 23편</vt:lpstr>
      <vt:lpstr>시편 23편의 강해 개요</vt:lpstr>
      <vt:lpstr>“주께서 내 원수의 목전에서 상을 차려 주시고” (5절)</vt:lpstr>
      <vt:lpstr>PowerPoint Presentation</vt:lpstr>
      <vt:lpstr>시편 23편의 강해 개요</vt:lpstr>
      <vt:lpstr>시편 23편</vt:lpstr>
      <vt:lpstr>“주의 집에 영원히 거하는 것”은 무엇인가?</vt:lpstr>
      <vt:lpstr>PowerPoint Presentation</vt:lpstr>
      <vt:lpstr>PowerPoint Presentation</vt:lpstr>
      <vt:lpstr>관계 회복의  방법</vt:lpstr>
      <vt:lpstr>마태복음 18:15-20</vt:lpstr>
      <vt:lpstr>I. (15-17) 교회가 죄를 범하는 그리스도인을 회복시키는 방법은 문제를 가능한 한 은밀하게 유지하는 것이다.  </vt:lpstr>
      <vt:lpstr>II. (18-20) 교회가 잘못된 성도들을 회복시키거나 계속 그러는 이유는 그것이 하나님 자신의 권위를 확장시키는 것이기 때문이다. </vt:lpstr>
      <vt:lpstr>강해 아이디어: 교회가 죄를 범하는 기독교인을 바르게 회복시켜야 하는 이유는, 그것이 하나님의 권위를 확장시키는 것이기 때문이다. </vt:lpstr>
      <vt:lpstr>Black</vt:lpstr>
      <vt:lpstr>설교 (설교학) 링크는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Over White</dc:title>
  <dc:creator>Rick Griffith</dc:creator>
  <cp:lastModifiedBy>Rick Griffith</cp:lastModifiedBy>
  <cp:revision>201</cp:revision>
  <dcterms:created xsi:type="dcterms:W3CDTF">2016-09-12T14:23:22Z</dcterms:created>
  <dcterms:modified xsi:type="dcterms:W3CDTF">2020-05-26T04:11:34Z</dcterms:modified>
</cp:coreProperties>
</file>